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13"/>
  </p:notesMasterIdLst>
  <p:handoutMasterIdLst>
    <p:handoutMasterId r:id="rId14"/>
  </p:handoutMasterIdLst>
  <p:sldIdLst>
    <p:sldId id="256" r:id="rId2"/>
    <p:sldId id="262" r:id="rId3"/>
    <p:sldId id="265" r:id="rId4"/>
    <p:sldId id="266" r:id="rId5"/>
    <p:sldId id="267" r:id="rId6"/>
    <p:sldId id="268" r:id="rId7"/>
    <p:sldId id="269" r:id="rId8"/>
    <p:sldId id="270" r:id="rId9"/>
    <p:sldId id="271" r:id="rId10"/>
    <p:sldId id="272" r:id="rId11"/>
    <p:sldId id="257"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0">
          <p15:clr>
            <a:srgbClr val="A4A3A4"/>
          </p15:clr>
        </p15:guide>
        <p15:guide id="2" pos="575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C3302"/>
    <a:srgbClr val="C28220"/>
    <a:srgbClr val="2D637F"/>
    <a:srgbClr val="E09E19"/>
    <a:srgbClr val="9DAD33"/>
    <a:srgbClr val="584F29"/>
    <a:srgbClr val="ED4E33"/>
    <a:srgbClr val="003262"/>
    <a:srgbClr val="53626F"/>
    <a:srgbClr val="00B2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49" autoAdjust="0"/>
    <p:restoredTop sz="93157" autoAdjust="0"/>
  </p:normalViewPr>
  <p:slideViewPr>
    <p:cSldViewPr snapToGrid="0" snapToObjects="1">
      <p:cViewPr varScale="1">
        <p:scale>
          <a:sx n="119" d="100"/>
          <a:sy n="119" d="100"/>
        </p:scale>
        <p:origin x="1432" y="192"/>
      </p:cViewPr>
      <p:guideLst>
        <p:guide orient="horz" pos="360"/>
        <p:guide pos="5759"/>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7CB1905-1EEB-6545-B5E2-B70E8868255E}" type="datetimeFigureOut">
              <a:rPr lang="en-US" smtClean="0"/>
              <a:t>8/29/18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261A396-5F67-764F-9A9A-305152EBE086}" type="slidenum">
              <a:rPr lang="en-US" smtClean="0"/>
              <a:t>‹#›</a:t>
            </a:fld>
            <a:endParaRPr lang="en-US"/>
          </a:p>
        </p:txBody>
      </p:sp>
    </p:spTree>
    <p:extLst>
      <p:ext uri="{BB962C8B-B14F-4D97-AF65-F5344CB8AC3E}">
        <p14:creationId xmlns:p14="http://schemas.microsoft.com/office/powerpoint/2010/main" val="342798587"/>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53F6BF-7462-9046-A2B6-90C29244BD27}" type="datetimeFigureOut">
              <a:rPr lang="en-US" smtClean="0"/>
              <a:t>8/29/18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B7DBC5-2A13-CA47-B9EE-6017A92B6B18}" type="slidenum">
              <a:rPr lang="en-US" smtClean="0"/>
              <a:t>‹#›</a:t>
            </a:fld>
            <a:endParaRPr lang="en-US"/>
          </a:p>
        </p:txBody>
      </p:sp>
    </p:spTree>
    <p:extLst>
      <p:ext uri="{BB962C8B-B14F-4D97-AF65-F5344CB8AC3E}">
        <p14:creationId xmlns:p14="http://schemas.microsoft.com/office/powerpoint/2010/main" val="37343686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Flux equation is an approximation with particles traveling in 4𝜋 space and the area of the transit area as 4𝜋R</a:t>
                </a:r>
                <a:r>
                  <a:rPr lang="en-US" baseline="30000" dirty="0"/>
                  <a:t>2</a:t>
                </a:r>
                <a:r>
                  <a:rPr lang="en-US" dirty="0"/>
                  <a:t>. However, in reality, the area at R is a square on a spherical surface and the actual area is </a:t>
                </a:r>
                <a14:m>
                  <m:oMath xmlns:m="http://schemas.openxmlformats.org/officeDocument/2006/math">
                    <m:r>
                      <a:rPr lang="en-US" b="0" i="1" smtClean="0">
                        <a:latin typeface="Cambria Math" panose="02040503050406030204" pitchFamily="18" charset="0"/>
                      </a:rPr>
                      <m:t>𝐴</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𝑅</m:t>
                        </m:r>
                      </m:e>
                      <m:sup>
                        <m:r>
                          <a:rPr lang="en-US" b="0" i="1" smtClean="0">
                            <a:latin typeface="Cambria Math" panose="02040503050406030204" pitchFamily="18" charset="0"/>
                          </a:rPr>
                          <m:t>2</m:t>
                        </m:r>
                      </m:sup>
                    </m:sSup>
                    <m:nary>
                      <m:naryPr>
                        <m:limLoc m:val="undOvr"/>
                        <m:ctrlPr>
                          <a:rPr lang="en-US" b="0" i="1" smtClean="0">
                            <a:latin typeface="Cambria Math" panose="02040503050406030204" pitchFamily="18" charset="0"/>
                          </a:rPr>
                        </m:ctrlPr>
                      </m:naryPr>
                      <m:sub>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𝜙</m:t>
                            </m:r>
                          </m:e>
                          <m:sub>
                            <m:r>
                              <a:rPr lang="en-US" b="0" i="1" smtClean="0">
                                <a:latin typeface="Cambria Math" panose="02040503050406030204" pitchFamily="18" charset="0"/>
                              </a:rPr>
                              <m:t>1</m:t>
                            </m:r>
                          </m:sub>
                        </m:sSub>
                      </m:sub>
                      <m:sup>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𝜙</m:t>
                            </m:r>
                          </m:e>
                          <m:sub>
                            <m:r>
                              <a:rPr lang="en-US" b="0" i="1" smtClean="0">
                                <a:latin typeface="Cambria Math" panose="02040503050406030204" pitchFamily="18" charset="0"/>
                              </a:rPr>
                              <m:t>2</m:t>
                            </m:r>
                          </m:sub>
                        </m:sSub>
                      </m:sup>
                      <m:e>
                        <m:nary>
                          <m:naryPr>
                            <m:limLoc m:val="undOvr"/>
                            <m:ctrlPr>
                              <a:rPr lang="en-US" b="0" i="1" smtClean="0">
                                <a:latin typeface="Cambria Math" panose="02040503050406030204" pitchFamily="18" charset="0"/>
                              </a:rPr>
                            </m:ctrlPr>
                          </m:naryPr>
                          <m:sub>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𝜃</m:t>
                                </m:r>
                              </m:e>
                              <m:sub>
                                <m:r>
                                  <a:rPr lang="en-US" b="0" i="1" smtClean="0">
                                    <a:latin typeface="Cambria Math" panose="02040503050406030204" pitchFamily="18" charset="0"/>
                                  </a:rPr>
                                  <m:t>1</m:t>
                                </m:r>
                              </m:sub>
                            </m:sSub>
                          </m:sub>
                          <m:sup>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𝜃</m:t>
                                </m:r>
                              </m:e>
                              <m:sub>
                                <m:r>
                                  <a:rPr lang="en-US" b="0" i="1" smtClean="0">
                                    <a:latin typeface="Cambria Math" panose="02040503050406030204" pitchFamily="18" charset="0"/>
                                  </a:rPr>
                                  <m:t>2</m:t>
                                </m:r>
                              </m:sub>
                            </m:sSub>
                          </m:sup>
                          <m:e>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sin</m:t>
                                </m:r>
                              </m:fName>
                              <m:e>
                                <m:r>
                                  <a:rPr lang="en-US" b="0" i="1" smtClean="0">
                                    <a:latin typeface="Cambria Math" panose="02040503050406030204" pitchFamily="18" charset="0"/>
                                    <a:ea typeface="Cambria Math" panose="02040503050406030204" pitchFamily="18" charset="0"/>
                                  </a:rPr>
                                  <m:t>𝜃</m:t>
                                </m:r>
                              </m:e>
                            </m:func>
                            <m:r>
                              <a:rPr lang="en-US" b="0" i="1" smtClean="0">
                                <a:latin typeface="Cambria Math" panose="02040503050406030204" pitchFamily="18" charset="0"/>
                              </a:rPr>
                              <m:t>𝑑</m:t>
                            </m:r>
                            <m:r>
                              <a:rPr lang="en-US" b="0" i="1" smtClean="0">
                                <a:latin typeface="Cambria Math" panose="02040503050406030204" pitchFamily="18" charset="0"/>
                                <a:ea typeface="Cambria Math" panose="02040503050406030204" pitchFamily="18" charset="0"/>
                              </a:rPr>
                              <m:t>𝜃</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𝑑</m:t>
                            </m:r>
                            <m:r>
                              <a:rPr lang="en-US" b="0" i="1" smtClean="0">
                                <a:latin typeface="Cambria Math" panose="02040503050406030204" pitchFamily="18" charset="0"/>
                                <a:ea typeface="Cambria Math" panose="02040503050406030204" pitchFamily="18" charset="0"/>
                              </a:rPr>
                              <m:t>𝜙</m:t>
                            </m:r>
                          </m:e>
                        </m:nary>
                      </m:e>
                    </m:nary>
                  </m:oMath>
                </a14:m>
                <a:endParaRPr lang="en-US" dirty="0"/>
              </a:p>
            </p:txBody>
          </p:sp>
        </mc:Choice>
        <mc:Fallback xmlns="">
          <p:sp>
            <p:nvSpPr>
              <p:cNvPr id="3" name="Notes Placeholder 2"/>
              <p:cNvSpPr>
                <a:spLocks noGrp="1"/>
              </p:cNvSpPr>
              <p:nvPr>
                <p:ph type="body" idx="1"/>
              </p:nvPr>
            </p:nvSpPr>
            <p:spPr/>
            <p:txBody>
              <a:bodyPr/>
              <a:lstStyle/>
              <a:p>
                <a:r>
                  <a:rPr lang="en-US" dirty="0"/>
                  <a:t>Flux equation is an approximation with particles traveling in 4𝜋 space and the area of the transit area as 4𝜋R</a:t>
                </a:r>
                <a:r>
                  <a:rPr lang="en-US" baseline="30000" dirty="0"/>
                  <a:t>2</a:t>
                </a:r>
                <a:r>
                  <a:rPr lang="en-US" dirty="0"/>
                  <a:t>. However, in reality, the area at R is a square on a spherical surface and the actual area is </a:t>
                </a:r>
                <a:r>
                  <a:rPr lang="en-US" b="0" i="0">
                    <a:latin typeface="Cambria Math" panose="02040503050406030204" pitchFamily="18" charset="0"/>
                  </a:rPr>
                  <a:t>𝐴=𝑅^2 ∫25_(</a:t>
                </a:r>
                <a:r>
                  <a:rPr lang="en-US" b="0" i="0">
                    <a:latin typeface="Cambria Math" panose="02040503050406030204" pitchFamily="18" charset="0"/>
                    <a:ea typeface="Cambria Math" panose="02040503050406030204" pitchFamily="18" charset="0"/>
                  </a:rPr>
                  <a:t>𝜙_</a:t>
                </a:r>
                <a:r>
                  <a:rPr lang="en-US" b="0" i="0">
                    <a:latin typeface="Cambria Math" panose="02040503050406030204" pitchFamily="18" charset="0"/>
                  </a:rPr>
                  <a:t>1)^(</a:t>
                </a:r>
                <a:r>
                  <a:rPr lang="en-US" b="0" i="0">
                    <a:latin typeface="Cambria Math" panose="02040503050406030204" pitchFamily="18" charset="0"/>
                    <a:ea typeface="Cambria Math" panose="02040503050406030204" pitchFamily="18" charset="0"/>
                  </a:rPr>
                  <a:t>𝜙_</a:t>
                </a:r>
                <a:r>
                  <a:rPr lang="en-US" b="0" i="0">
                    <a:latin typeface="Cambria Math" panose="02040503050406030204" pitchFamily="18" charset="0"/>
                  </a:rPr>
                  <a:t>2)▒∫25_(</a:t>
                </a:r>
                <a:r>
                  <a:rPr lang="en-US" b="0" i="0">
                    <a:latin typeface="Cambria Math" panose="02040503050406030204" pitchFamily="18" charset="0"/>
                    <a:ea typeface="Cambria Math" panose="02040503050406030204" pitchFamily="18" charset="0"/>
                  </a:rPr>
                  <a:t>𝜃_</a:t>
                </a:r>
                <a:r>
                  <a:rPr lang="en-US" b="0" i="0">
                    <a:latin typeface="Cambria Math" panose="02040503050406030204" pitchFamily="18" charset="0"/>
                  </a:rPr>
                  <a:t>1)^(</a:t>
                </a:r>
                <a:r>
                  <a:rPr lang="en-US" b="0" i="0">
                    <a:latin typeface="Cambria Math" panose="02040503050406030204" pitchFamily="18" charset="0"/>
                    <a:ea typeface="Cambria Math" panose="02040503050406030204" pitchFamily="18" charset="0"/>
                  </a:rPr>
                  <a:t>𝜃_</a:t>
                </a:r>
                <a:r>
                  <a:rPr lang="en-US" b="0" i="0">
                    <a:latin typeface="Cambria Math" panose="02040503050406030204" pitchFamily="18" charset="0"/>
                  </a:rPr>
                  <a:t>2)▒〖sin⁡</a:t>
                </a:r>
                <a:r>
                  <a:rPr lang="en-US" b="0" i="0">
                    <a:latin typeface="Cambria Math" panose="02040503050406030204" pitchFamily="18" charset="0"/>
                    <a:ea typeface="Cambria Math" panose="02040503050406030204" pitchFamily="18" charset="0"/>
                  </a:rPr>
                  <a:t>𝜃 </a:t>
                </a:r>
                <a:r>
                  <a:rPr lang="en-US" b="0" i="0">
                    <a:latin typeface="Cambria Math" panose="02040503050406030204" pitchFamily="18" charset="0"/>
                  </a:rPr>
                  <a:t>𝑑</a:t>
                </a:r>
                <a:r>
                  <a:rPr lang="en-US" b="0" i="0">
                    <a:latin typeface="Cambria Math" panose="02040503050406030204" pitchFamily="18" charset="0"/>
                    <a:ea typeface="Cambria Math" panose="02040503050406030204" pitchFamily="18" charset="0"/>
                  </a:rPr>
                  <a:t>𝜃 𝑑𝜙〗</a:t>
                </a:r>
                <a:endParaRPr lang="en-US" dirty="0"/>
              </a:p>
            </p:txBody>
          </p:sp>
        </mc:Fallback>
      </mc:AlternateContent>
      <p:sp>
        <p:nvSpPr>
          <p:cNvPr id="4" name="Slide Number Placeholder 3"/>
          <p:cNvSpPr>
            <a:spLocks noGrp="1"/>
          </p:cNvSpPr>
          <p:nvPr>
            <p:ph type="sldNum" sz="quarter" idx="5"/>
          </p:nvPr>
        </p:nvSpPr>
        <p:spPr/>
        <p:txBody>
          <a:bodyPr/>
          <a:lstStyle/>
          <a:p>
            <a:fld id="{84B7DBC5-2A13-CA47-B9EE-6017A92B6B18}" type="slidenum">
              <a:rPr lang="en-US" smtClean="0"/>
              <a:t>7</a:t>
            </a:fld>
            <a:endParaRPr lang="en-US"/>
          </a:p>
        </p:txBody>
      </p:sp>
    </p:spTree>
    <p:extLst>
      <p:ext uri="{BB962C8B-B14F-4D97-AF65-F5344CB8AC3E}">
        <p14:creationId xmlns:p14="http://schemas.microsoft.com/office/powerpoint/2010/main" val="237357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24333"/>
            <a:ext cx="6813884" cy="1639468"/>
          </a:xfrm>
          <a:prstGeom prst="rect">
            <a:avLst/>
          </a:prstGeom>
        </p:spPr>
        <p:txBody>
          <a:bodyPr>
            <a:noAutofit/>
          </a:bodyPr>
          <a:lstStyle>
            <a:lvl1pPr algn="l">
              <a:defRPr sz="5000">
                <a:solidFill>
                  <a:srgbClr val="C28220"/>
                </a:solidFill>
              </a:defRPr>
            </a:lvl1pPr>
          </a:lstStyle>
          <a:p>
            <a:r>
              <a:rPr lang="en-US" dirty="0"/>
              <a:t>Click to edit Master title style</a:t>
            </a:r>
          </a:p>
        </p:txBody>
      </p:sp>
      <p:sp>
        <p:nvSpPr>
          <p:cNvPr id="3" name="Subtitle 2"/>
          <p:cNvSpPr>
            <a:spLocks noGrp="1"/>
          </p:cNvSpPr>
          <p:nvPr>
            <p:ph type="subTitle" idx="1"/>
          </p:nvPr>
        </p:nvSpPr>
        <p:spPr>
          <a:xfrm>
            <a:off x="685800" y="2575258"/>
            <a:ext cx="6400800" cy="1113590"/>
          </a:xfrm>
          <a:prstGeom prst="rect">
            <a:avLst/>
          </a:prstGeom>
        </p:spPr>
        <p:txBody>
          <a:bodyPr/>
          <a:lstStyle>
            <a:lvl1pPr marL="0" indent="0" algn="l">
              <a:buNone/>
              <a:defRPr>
                <a:solidFill>
                  <a:srgbClr val="2D637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690539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250032"/>
            <a:ext cx="7766050" cy="1150353"/>
          </a:xfrm>
          <a:prstGeom prst="rect">
            <a:avLst/>
          </a:prstGeom>
        </p:spPr>
        <p:txBody>
          <a:bodyPr>
            <a:normAutofit/>
          </a:bodyPr>
          <a:lstStyle>
            <a:lvl1pPr>
              <a:defRPr sz="4200"/>
            </a:lvl1pPr>
          </a:lstStyle>
          <a:p>
            <a:r>
              <a:rPr lang="en-US" dirty="0"/>
              <a:t>Click to edit Master title style</a:t>
            </a:r>
          </a:p>
        </p:txBody>
      </p:sp>
      <p:sp>
        <p:nvSpPr>
          <p:cNvPr id="3" name="Content Placeholder 2"/>
          <p:cNvSpPr>
            <a:spLocks noGrp="1"/>
          </p:cNvSpPr>
          <p:nvPr>
            <p:ph idx="1"/>
          </p:nvPr>
        </p:nvSpPr>
        <p:spPr>
          <a:xfrm>
            <a:off x="482600" y="2518947"/>
            <a:ext cx="7740650" cy="2064669"/>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81303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68325" y="2017295"/>
            <a:ext cx="7772400" cy="1996573"/>
          </a:xfrm>
          <a:prstGeom prst="rect">
            <a:avLst/>
          </a:prstGeom>
        </p:spPr>
        <p:txBody>
          <a:bodyPr anchor="t">
            <a:noAutofit/>
          </a:bodyPr>
          <a:lstStyle>
            <a:lvl1pPr algn="l">
              <a:defRPr sz="4200" b="0" cap="none"/>
            </a:lvl1pPr>
          </a:lstStyle>
          <a:p>
            <a:r>
              <a:rPr lang="en-US" dirty="0"/>
              <a:t>Click to edit master title style</a:t>
            </a:r>
          </a:p>
        </p:txBody>
      </p:sp>
      <p:sp>
        <p:nvSpPr>
          <p:cNvPr id="3" name="Text Placeholder 2"/>
          <p:cNvSpPr>
            <a:spLocks noGrp="1"/>
          </p:cNvSpPr>
          <p:nvPr>
            <p:ph type="body" idx="1"/>
          </p:nvPr>
        </p:nvSpPr>
        <p:spPr>
          <a:xfrm>
            <a:off x="568325" y="1019341"/>
            <a:ext cx="7772400" cy="895685"/>
          </a:xfrm>
          <a:prstGeom prst="rect">
            <a:avLst/>
          </a:prstGeom>
        </p:spPr>
        <p:txBody>
          <a:bodyPr anchor="b">
            <a:normAutofit/>
          </a:bodyPr>
          <a:lstStyle>
            <a:lvl1pPr marL="0" indent="0">
              <a:buNone/>
              <a:defRPr sz="2200">
                <a:solidFill>
                  <a:srgbClr val="2D637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87536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972051"/>
            <a:ext cx="7464425" cy="1143000"/>
          </a:xfrm>
          <a:prstGeom prst="rect">
            <a:avLst/>
          </a:prstGeom>
        </p:spPr>
        <p:txBody>
          <a:bodyPr>
            <a:normAutofit/>
          </a:bodyPr>
          <a:lstStyle>
            <a:lvl1pPr>
              <a:defRPr sz="4200"/>
            </a:lvl1pPr>
          </a:lstStyle>
          <a:p>
            <a:r>
              <a:rPr lang="en-US" dirty="0"/>
              <a:t>Click to edit Master</a:t>
            </a:r>
          </a:p>
        </p:txBody>
      </p:sp>
      <p:sp>
        <p:nvSpPr>
          <p:cNvPr id="3" name="Content Placeholder 2"/>
          <p:cNvSpPr>
            <a:spLocks noGrp="1"/>
          </p:cNvSpPr>
          <p:nvPr>
            <p:ph sz="half" idx="1"/>
          </p:nvPr>
        </p:nvSpPr>
        <p:spPr>
          <a:xfrm>
            <a:off x="457200" y="2097755"/>
            <a:ext cx="3717925" cy="2823496"/>
          </a:xfrm>
          <a:prstGeom prst="rect">
            <a:avLst/>
          </a:prstGeom>
        </p:spPr>
        <p:txBody>
          <a:bodyPr/>
          <a:lstStyle>
            <a:lvl1pPr>
              <a:defRPr sz="2200"/>
            </a:lvl1pPr>
            <a:lvl2pPr>
              <a:defRPr sz="2000"/>
            </a:lvl2pPr>
            <a:lvl3pPr>
              <a:defRPr sz="1800"/>
            </a:lvl3pPr>
            <a:lvl4pPr>
              <a:defRPr sz="1600"/>
            </a:lvl4pPr>
            <a:lvl5pPr>
              <a:defRPr sz="14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half" idx="10"/>
          </p:nvPr>
        </p:nvSpPr>
        <p:spPr>
          <a:xfrm>
            <a:off x="4175125" y="2097754"/>
            <a:ext cx="3746500" cy="2823497"/>
          </a:xfrm>
          <a:prstGeom prst="rect">
            <a:avLst/>
          </a:prstGeom>
        </p:spPr>
        <p:txBody>
          <a:bodyPr/>
          <a:lstStyle>
            <a:lvl1pPr>
              <a:defRPr sz="2200">
                <a:solidFill>
                  <a:srgbClr val="2D637F"/>
                </a:solidFill>
              </a:defRPr>
            </a:lvl1pPr>
            <a:lvl2pPr>
              <a:defRPr sz="2000">
                <a:solidFill>
                  <a:srgbClr val="2D637F"/>
                </a:solidFill>
              </a:defRPr>
            </a:lvl2pPr>
            <a:lvl3pPr>
              <a:defRPr sz="1800">
                <a:solidFill>
                  <a:srgbClr val="2D637F"/>
                </a:solidFill>
              </a:defRPr>
            </a:lvl3pPr>
            <a:lvl4pPr>
              <a:defRPr sz="1600">
                <a:solidFill>
                  <a:srgbClr val="2D637F"/>
                </a:solidFill>
              </a:defRPr>
            </a:lvl4pPr>
            <a:lvl5pPr>
              <a:defRPr sz="1400">
                <a:solidFill>
                  <a:srgbClr val="2D637F"/>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33138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81000" y="3729789"/>
            <a:ext cx="5486400" cy="566738"/>
          </a:xfrm>
          <a:prstGeom prst="rect">
            <a:avLst/>
          </a:prstGeo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381000" y="358775"/>
            <a:ext cx="5486400" cy="337101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381000" y="4296527"/>
            <a:ext cx="5486400" cy="477294"/>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3626450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0" y="1041995"/>
            <a:ext cx="3008313" cy="404988"/>
          </a:xfrm>
        </p:spPr>
        <p:txBody>
          <a:bodyPr anchor="b"/>
          <a:lstStyle>
            <a:lvl1pPr algn="l">
              <a:defRPr sz="2000" b="1"/>
            </a:lvl1pPr>
          </a:lstStyle>
          <a:p>
            <a:r>
              <a:rPr lang="en-US" dirty="0" err="1"/>
              <a:t>Lorem</a:t>
            </a:r>
            <a:r>
              <a:rPr lang="en-US" dirty="0"/>
              <a:t> </a:t>
            </a:r>
            <a:r>
              <a:rPr lang="en-US" dirty="0" err="1"/>
              <a:t>ipsum</a:t>
            </a:r>
            <a:endParaRPr lang="en-US" dirty="0"/>
          </a:p>
        </p:txBody>
      </p:sp>
      <p:sp>
        <p:nvSpPr>
          <p:cNvPr id="8" name="Content Placeholder 2"/>
          <p:cNvSpPr>
            <a:spLocks noGrp="1"/>
          </p:cNvSpPr>
          <p:nvPr>
            <p:ph idx="1"/>
          </p:nvPr>
        </p:nvSpPr>
        <p:spPr>
          <a:xfrm>
            <a:off x="3575050" y="1041995"/>
            <a:ext cx="4537075" cy="3657005"/>
          </a:xfrm>
        </p:spPr>
        <p:txBody>
          <a:bodyPr/>
          <a:lstStyle>
            <a:lvl1pPr>
              <a:defRPr sz="2000"/>
            </a:lvl1pPr>
            <a:lvl2pPr>
              <a:defRPr sz="18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3"/>
          <p:cNvSpPr>
            <a:spLocks noGrp="1"/>
          </p:cNvSpPr>
          <p:nvPr>
            <p:ph type="body" sz="half" idx="2" hasCustomPrompt="1"/>
          </p:nvPr>
        </p:nvSpPr>
        <p:spPr>
          <a:xfrm>
            <a:off x="457200" y="1531651"/>
            <a:ext cx="3008313" cy="31673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err="1"/>
              <a:t>Lorem</a:t>
            </a:r>
            <a:r>
              <a:rPr lang="en-US" dirty="0"/>
              <a:t> </a:t>
            </a:r>
            <a:r>
              <a:rPr lang="en-US" dirty="0" err="1"/>
              <a:t>ipsum</a:t>
            </a:r>
            <a:endParaRPr lang="en-US" dirty="0"/>
          </a:p>
        </p:txBody>
      </p:sp>
    </p:spTree>
    <p:extLst>
      <p:ext uri="{BB962C8B-B14F-4D97-AF65-F5344CB8AC3E}">
        <p14:creationId xmlns:p14="http://schemas.microsoft.com/office/powerpoint/2010/main" val="2333699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emf"/><Relationship Id="rId4" Type="http://schemas.openxmlformats.org/officeDocument/2006/relationships/slideLayout" Target="../slideLayouts/slideLayout4.xml"/><Relationship Id="rId9"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extBox 6"/>
          <p:cNvSpPr txBox="1"/>
          <p:nvPr userDrawn="1"/>
        </p:nvSpPr>
        <p:spPr>
          <a:xfrm>
            <a:off x="267368" y="5307263"/>
            <a:ext cx="184666" cy="369332"/>
          </a:xfrm>
          <a:prstGeom prst="rect">
            <a:avLst/>
          </a:prstGeom>
          <a:noFill/>
        </p:spPr>
        <p:txBody>
          <a:bodyPr wrap="none" rtlCol="0">
            <a:spAutoFit/>
          </a:bodyPr>
          <a:lstStyle/>
          <a:p>
            <a:endParaRPr lang="en-US" dirty="0"/>
          </a:p>
        </p:txBody>
      </p:sp>
      <p:sp>
        <p:nvSpPr>
          <p:cNvPr id="8" name="Title Placeholder 1"/>
          <p:cNvSpPr>
            <a:spLocks noGrp="1"/>
          </p:cNvSpPr>
          <p:nvPr>
            <p:ph type="title"/>
          </p:nvPr>
        </p:nvSpPr>
        <p:spPr>
          <a:xfrm>
            <a:off x="457200" y="525956"/>
            <a:ext cx="8229600" cy="1143000"/>
          </a:xfrm>
          <a:prstGeom prst="rect">
            <a:avLst/>
          </a:prstGeom>
        </p:spPr>
        <p:txBody>
          <a:bodyPr vert="horz" lIns="91440" tIns="45720" rIns="91440" bIns="45720" rtlCol="0" anchor="ctr">
            <a:normAutofit/>
          </a:bodyPr>
          <a:lstStyle/>
          <a:p>
            <a:r>
              <a:rPr lang="en-US" dirty="0"/>
              <a:t>Project Title</a:t>
            </a:r>
          </a:p>
        </p:txBody>
      </p:sp>
      <p:sp>
        <p:nvSpPr>
          <p:cNvPr id="9" name="Text Placeholder 2"/>
          <p:cNvSpPr>
            <a:spLocks noGrp="1"/>
          </p:cNvSpPr>
          <p:nvPr>
            <p:ph type="body" idx="1"/>
          </p:nvPr>
        </p:nvSpPr>
        <p:spPr>
          <a:xfrm>
            <a:off x="457200" y="1808079"/>
            <a:ext cx="8229600" cy="2526418"/>
          </a:xfrm>
          <a:prstGeom prst="rect">
            <a:avLst/>
          </a:prstGeom>
        </p:spPr>
        <p:txBody>
          <a:bodyPr vert="horz" lIns="91440" tIns="45720" rIns="91440" bIns="45720" rtlCol="0">
            <a:normAutofit/>
          </a:bodyPr>
          <a:lstStyle/>
          <a:p>
            <a:pPr lvl="0"/>
            <a:r>
              <a:rPr lang="en-US" dirty="0" err="1"/>
              <a:t>Lorem</a:t>
            </a:r>
            <a:r>
              <a:rPr lang="en-US" dirty="0"/>
              <a:t> </a:t>
            </a:r>
            <a:r>
              <a:rPr lang="en-US" dirty="0" err="1"/>
              <a:t>Ipsum</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pic>
        <p:nvPicPr>
          <p:cNvPr id="13" name="Picture 12"/>
          <p:cNvPicPr>
            <a:picLocks noChangeAspect="1"/>
          </p:cNvPicPr>
          <p:nvPr userDrawn="1"/>
        </p:nvPicPr>
        <p:blipFill>
          <a:blip r:embed="rId8"/>
          <a:stretch>
            <a:fillRect/>
          </a:stretch>
        </p:blipFill>
        <p:spPr>
          <a:xfrm>
            <a:off x="6274508" y="0"/>
            <a:ext cx="2869492" cy="2379579"/>
          </a:xfrm>
          <a:prstGeom prst="rect">
            <a:avLst/>
          </a:prstGeom>
        </p:spPr>
      </p:pic>
      <p:pic>
        <p:nvPicPr>
          <p:cNvPr id="10" name="Picture 9"/>
          <p:cNvPicPr>
            <a:picLocks noChangeAspect="1"/>
          </p:cNvPicPr>
          <p:nvPr userDrawn="1"/>
        </p:nvPicPr>
        <p:blipFill>
          <a:blip r:embed="rId9"/>
          <a:stretch>
            <a:fillRect/>
          </a:stretch>
        </p:blipFill>
        <p:spPr>
          <a:xfrm>
            <a:off x="0" y="5598553"/>
            <a:ext cx="9170736" cy="1330073"/>
          </a:xfrm>
          <a:prstGeom prst="rect">
            <a:avLst/>
          </a:prstGeom>
        </p:spPr>
      </p:pic>
      <p:pic>
        <p:nvPicPr>
          <p:cNvPr id="11" name="Picture 10"/>
          <p:cNvPicPr>
            <a:picLocks noChangeAspect="1"/>
          </p:cNvPicPr>
          <p:nvPr userDrawn="1"/>
        </p:nvPicPr>
        <p:blipFill>
          <a:blip r:embed="rId10"/>
          <a:stretch>
            <a:fillRect/>
          </a:stretch>
        </p:blipFill>
        <p:spPr>
          <a:xfrm>
            <a:off x="369048" y="6019295"/>
            <a:ext cx="1745673" cy="533400"/>
          </a:xfrm>
          <a:prstGeom prst="rect">
            <a:avLst/>
          </a:prstGeom>
        </p:spPr>
      </p:pic>
    </p:spTree>
    <p:extLst>
      <p:ext uri="{BB962C8B-B14F-4D97-AF65-F5344CB8AC3E}">
        <p14:creationId xmlns:p14="http://schemas.microsoft.com/office/powerpoint/2010/main" val="36045686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81" r:id="rId5"/>
    <p:sldLayoutId id="2147483649" r:id="rId6"/>
  </p:sldLayoutIdLst>
  <p:hf hdr="0" ftr="0" dt="0"/>
  <p:txStyles>
    <p:titleStyle>
      <a:lvl1pPr algn="l" defTabSz="457200" rtl="0" eaLnBrk="1" latinLnBrk="0" hangingPunct="1">
        <a:spcBef>
          <a:spcPct val="0"/>
        </a:spcBef>
        <a:buNone/>
        <a:defRPr sz="5000" kern="1200">
          <a:solidFill>
            <a:srgbClr val="C28220"/>
          </a:solidFill>
          <a:latin typeface="Georgia"/>
          <a:ea typeface="+mj-ea"/>
          <a:cs typeface="Georgia"/>
        </a:defRPr>
      </a:lvl1pPr>
    </p:titleStyle>
    <p:bodyStyle>
      <a:lvl1pPr marL="342900" indent="-342900" algn="l" defTabSz="457200" rtl="0" eaLnBrk="1" latinLnBrk="0" hangingPunct="1">
        <a:spcBef>
          <a:spcPct val="20000"/>
        </a:spcBef>
        <a:buFont typeface="Arial"/>
        <a:buChar char="•"/>
        <a:defRPr sz="2200" kern="1200">
          <a:solidFill>
            <a:srgbClr val="2D637F"/>
          </a:solidFill>
          <a:latin typeface="Lucida Grande"/>
          <a:ea typeface="+mn-ea"/>
          <a:cs typeface="Lucida Grande"/>
        </a:defRPr>
      </a:lvl1pPr>
      <a:lvl2pPr marL="742950" indent="-285750" algn="l" defTabSz="457200" rtl="0" eaLnBrk="1" latinLnBrk="0" hangingPunct="1">
        <a:spcBef>
          <a:spcPct val="20000"/>
        </a:spcBef>
        <a:buFont typeface="Arial"/>
        <a:buChar char="–"/>
        <a:defRPr sz="2000" kern="1200">
          <a:solidFill>
            <a:srgbClr val="2D637F"/>
          </a:solidFill>
          <a:latin typeface="Lucida Grande"/>
          <a:ea typeface="+mn-ea"/>
          <a:cs typeface="Lucida Grande"/>
        </a:defRPr>
      </a:lvl2pPr>
      <a:lvl3pPr marL="1143000" indent="-228600" algn="l" defTabSz="457200" rtl="0" eaLnBrk="1" latinLnBrk="0" hangingPunct="1">
        <a:spcBef>
          <a:spcPct val="20000"/>
        </a:spcBef>
        <a:buFont typeface="Arial"/>
        <a:buChar char="•"/>
        <a:defRPr sz="1800" kern="1200">
          <a:solidFill>
            <a:srgbClr val="2D637F"/>
          </a:solidFill>
          <a:latin typeface="Lucida Grande"/>
          <a:ea typeface="+mn-ea"/>
          <a:cs typeface="Lucida Grande"/>
        </a:defRPr>
      </a:lvl3pPr>
      <a:lvl4pPr marL="1600200" indent="-228600" algn="l" defTabSz="457200" rtl="0" eaLnBrk="1" latinLnBrk="0" hangingPunct="1">
        <a:spcBef>
          <a:spcPct val="20000"/>
        </a:spcBef>
        <a:buFont typeface="Arial"/>
        <a:buChar char="–"/>
        <a:defRPr sz="1600" kern="1200">
          <a:solidFill>
            <a:srgbClr val="2D637F"/>
          </a:solidFill>
          <a:latin typeface="Lucida Grande"/>
          <a:ea typeface="+mn-ea"/>
          <a:cs typeface="Lucida Grande"/>
        </a:defRPr>
      </a:lvl4pPr>
      <a:lvl5pPr marL="2057400" indent="-228600" algn="l" defTabSz="457200" rtl="0" eaLnBrk="1" latinLnBrk="0" hangingPunct="1">
        <a:spcBef>
          <a:spcPct val="20000"/>
        </a:spcBef>
        <a:buFont typeface="Arial"/>
        <a:buChar char="»"/>
        <a:defRPr sz="1400" kern="1200">
          <a:solidFill>
            <a:srgbClr val="2D637F"/>
          </a:solidFill>
          <a:latin typeface="Lucida Grande"/>
          <a:ea typeface="+mn-ea"/>
          <a:cs typeface="Lucida Grand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physics.nist.gov/PhysRefData/Xcom/html/xcom1.html" TargetMode="External"/><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19319"/>
            <a:ext cx="6813884" cy="1448130"/>
          </a:xfrm>
        </p:spPr>
        <p:txBody>
          <a:bodyPr/>
          <a:lstStyle/>
          <a:p>
            <a:r>
              <a:rPr lang="en-US" dirty="0">
                <a:solidFill>
                  <a:srgbClr val="C28220"/>
                </a:solidFill>
              </a:rPr>
              <a:t>Modeling Gamma-Ray Attenuation and Transmission</a:t>
            </a:r>
          </a:p>
        </p:txBody>
      </p:sp>
      <p:sp>
        <p:nvSpPr>
          <p:cNvPr id="3" name="Subtitle 2"/>
          <p:cNvSpPr>
            <a:spLocks noGrp="1"/>
          </p:cNvSpPr>
          <p:nvPr>
            <p:ph type="subTitle" idx="1"/>
          </p:nvPr>
        </p:nvSpPr>
        <p:spPr>
          <a:xfrm>
            <a:off x="685800" y="4518742"/>
            <a:ext cx="6400800" cy="1113590"/>
          </a:xfrm>
        </p:spPr>
        <p:txBody>
          <a:bodyPr/>
          <a:lstStyle/>
          <a:p>
            <a:r>
              <a:rPr lang="en-US" dirty="0"/>
              <a:t>Darrell Stepter</a:t>
            </a:r>
          </a:p>
        </p:txBody>
      </p:sp>
    </p:spTree>
    <p:extLst>
      <p:ext uri="{BB962C8B-B14F-4D97-AF65-F5344CB8AC3E}">
        <p14:creationId xmlns:p14="http://schemas.microsoft.com/office/powerpoint/2010/main" val="12763994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3"/>
          <p:cNvSpPr>
            <a:spLocks noGrp="1"/>
          </p:cNvSpPr>
          <p:nvPr>
            <p:ph type="body" sz="half" idx="2"/>
          </p:nvPr>
        </p:nvSpPr>
        <p:spPr>
          <a:xfrm>
            <a:off x="457200" y="1168796"/>
            <a:ext cx="4411105" cy="466579"/>
          </a:xfrm>
        </p:spPr>
        <p:txBody>
          <a:bodyPr>
            <a:normAutofit/>
          </a:bodyPr>
          <a:lstStyle/>
          <a:p>
            <a:r>
              <a:rPr lang="en-US" dirty="0"/>
              <a:t>Direct</a:t>
            </a:r>
          </a:p>
        </p:txBody>
      </p:sp>
      <p:sp>
        <p:nvSpPr>
          <p:cNvPr id="27" name="Text Placeholder 3">
            <a:extLst>
              <a:ext uri="{FF2B5EF4-FFF2-40B4-BE49-F238E27FC236}">
                <a16:creationId xmlns:a16="http://schemas.microsoft.com/office/drawing/2014/main" id="{4D7E1BDD-5C33-5C48-A14A-234A1836FB63}"/>
              </a:ext>
            </a:extLst>
          </p:cNvPr>
          <p:cNvSpPr txBox="1">
            <a:spLocks/>
          </p:cNvSpPr>
          <p:nvPr/>
        </p:nvSpPr>
        <p:spPr>
          <a:xfrm>
            <a:off x="4707857" y="1173422"/>
            <a:ext cx="4411105" cy="466579"/>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rgbClr val="2D637F"/>
                </a:solidFill>
                <a:latin typeface="Lucida Grande"/>
                <a:ea typeface="+mn-ea"/>
                <a:cs typeface="Lucida Grande"/>
              </a:defRPr>
            </a:lvl1pPr>
            <a:lvl2pPr marL="457200" indent="0" algn="l" defTabSz="457200" rtl="0" eaLnBrk="1" latinLnBrk="0" hangingPunct="1">
              <a:spcBef>
                <a:spcPct val="20000"/>
              </a:spcBef>
              <a:buFont typeface="Arial"/>
              <a:buNone/>
              <a:defRPr sz="1200" kern="1200">
                <a:solidFill>
                  <a:srgbClr val="2D637F"/>
                </a:solidFill>
                <a:latin typeface="Lucida Grande"/>
                <a:ea typeface="+mn-ea"/>
                <a:cs typeface="Lucida Grande"/>
              </a:defRPr>
            </a:lvl2pPr>
            <a:lvl3pPr marL="914400" indent="0" algn="l" defTabSz="457200" rtl="0" eaLnBrk="1" latinLnBrk="0" hangingPunct="1">
              <a:spcBef>
                <a:spcPct val="20000"/>
              </a:spcBef>
              <a:buFont typeface="Arial"/>
              <a:buNone/>
              <a:defRPr sz="1000" kern="1200">
                <a:solidFill>
                  <a:srgbClr val="2D637F"/>
                </a:solidFill>
                <a:latin typeface="Lucida Grande"/>
                <a:ea typeface="+mn-ea"/>
                <a:cs typeface="Lucida Grande"/>
              </a:defRPr>
            </a:lvl3pPr>
            <a:lvl4pPr marL="13716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4pPr>
            <a:lvl5pPr marL="18288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dirty="0"/>
              <a:t>Attenuated</a:t>
            </a:r>
          </a:p>
        </p:txBody>
      </p:sp>
      <p:sp>
        <p:nvSpPr>
          <p:cNvPr id="36" name="Text Placeholder 3">
            <a:extLst>
              <a:ext uri="{FF2B5EF4-FFF2-40B4-BE49-F238E27FC236}">
                <a16:creationId xmlns:a16="http://schemas.microsoft.com/office/drawing/2014/main" id="{3B1D6955-7E3C-124A-9B52-7FBEF8A19FBF}"/>
              </a:ext>
            </a:extLst>
          </p:cNvPr>
          <p:cNvSpPr txBox="1">
            <a:spLocks/>
          </p:cNvSpPr>
          <p:nvPr/>
        </p:nvSpPr>
        <p:spPr>
          <a:xfrm>
            <a:off x="479617" y="3207787"/>
            <a:ext cx="4411105" cy="466579"/>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rgbClr val="2D637F"/>
                </a:solidFill>
                <a:latin typeface="Lucida Grande"/>
                <a:ea typeface="+mn-ea"/>
                <a:cs typeface="Lucida Grande"/>
              </a:defRPr>
            </a:lvl1pPr>
            <a:lvl2pPr marL="457200" indent="0" algn="l" defTabSz="457200" rtl="0" eaLnBrk="1" latinLnBrk="0" hangingPunct="1">
              <a:spcBef>
                <a:spcPct val="20000"/>
              </a:spcBef>
              <a:buFont typeface="Arial"/>
              <a:buNone/>
              <a:defRPr sz="1200" kern="1200">
                <a:solidFill>
                  <a:srgbClr val="2D637F"/>
                </a:solidFill>
                <a:latin typeface="Lucida Grande"/>
                <a:ea typeface="+mn-ea"/>
                <a:cs typeface="Lucida Grande"/>
              </a:defRPr>
            </a:lvl2pPr>
            <a:lvl3pPr marL="914400" indent="0" algn="l" defTabSz="457200" rtl="0" eaLnBrk="1" latinLnBrk="0" hangingPunct="1">
              <a:spcBef>
                <a:spcPct val="20000"/>
              </a:spcBef>
              <a:buFont typeface="Arial"/>
              <a:buNone/>
              <a:defRPr sz="1000" kern="1200">
                <a:solidFill>
                  <a:srgbClr val="2D637F"/>
                </a:solidFill>
                <a:latin typeface="Lucida Grande"/>
                <a:ea typeface="+mn-ea"/>
                <a:cs typeface="Lucida Grande"/>
              </a:defRPr>
            </a:lvl3pPr>
            <a:lvl4pPr marL="13716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4pPr>
            <a:lvl5pPr marL="18288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dirty="0"/>
              <a:t>Direct + Scattered</a:t>
            </a:r>
          </a:p>
        </p:txBody>
      </p:sp>
      <p:sp>
        <p:nvSpPr>
          <p:cNvPr id="51" name="Text Placeholder 3">
            <a:extLst>
              <a:ext uri="{FF2B5EF4-FFF2-40B4-BE49-F238E27FC236}">
                <a16:creationId xmlns:a16="http://schemas.microsoft.com/office/drawing/2014/main" id="{1938A5E1-8F29-2E46-86A0-81ABC4F47EA3}"/>
              </a:ext>
            </a:extLst>
          </p:cNvPr>
          <p:cNvSpPr txBox="1">
            <a:spLocks/>
          </p:cNvSpPr>
          <p:nvPr/>
        </p:nvSpPr>
        <p:spPr>
          <a:xfrm>
            <a:off x="4711398" y="3218416"/>
            <a:ext cx="4411105" cy="466579"/>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rgbClr val="2D637F"/>
                </a:solidFill>
                <a:latin typeface="Lucida Grande"/>
                <a:ea typeface="+mn-ea"/>
                <a:cs typeface="Lucida Grande"/>
              </a:defRPr>
            </a:lvl1pPr>
            <a:lvl2pPr marL="457200" indent="0" algn="l" defTabSz="457200" rtl="0" eaLnBrk="1" latinLnBrk="0" hangingPunct="1">
              <a:spcBef>
                <a:spcPct val="20000"/>
              </a:spcBef>
              <a:buFont typeface="Arial"/>
              <a:buNone/>
              <a:defRPr sz="1200" kern="1200">
                <a:solidFill>
                  <a:srgbClr val="2D637F"/>
                </a:solidFill>
                <a:latin typeface="Lucida Grande"/>
                <a:ea typeface="+mn-ea"/>
                <a:cs typeface="Lucida Grande"/>
              </a:defRPr>
            </a:lvl2pPr>
            <a:lvl3pPr marL="914400" indent="0" algn="l" defTabSz="457200" rtl="0" eaLnBrk="1" latinLnBrk="0" hangingPunct="1">
              <a:spcBef>
                <a:spcPct val="20000"/>
              </a:spcBef>
              <a:buFont typeface="Arial"/>
              <a:buNone/>
              <a:defRPr sz="1000" kern="1200">
                <a:solidFill>
                  <a:srgbClr val="2D637F"/>
                </a:solidFill>
                <a:latin typeface="Lucida Grande"/>
                <a:ea typeface="+mn-ea"/>
                <a:cs typeface="Lucida Grande"/>
              </a:defRPr>
            </a:lvl3pPr>
            <a:lvl4pPr marL="13716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4pPr>
            <a:lvl5pPr marL="18288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dirty="0"/>
              <a:t>Complete Geometry</a:t>
            </a:r>
          </a:p>
        </p:txBody>
      </p:sp>
      <p:pic>
        <p:nvPicPr>
          <p:cNvPr id="5" name="Picture 4">
            <a:extLst>
              <a:ext uri="{FF2B5EF4-FFF2-40B4-BE49-F238E27FC236}">
                <a16:creationId xmlns:a16="http://schemas.microsoft.com/office/drawing/2014/main" id="{DF2EF87C-AC16-FA4E-9120-F1705955A4BE}"/>
              </a:ext>
            </a:extLst>
          </p:cNvPr>
          <p:cNvPicPr>
            <a:picLocks noChangeAspect="1"/>
          </p:cNvPicPr>
          <p:nvPr/>
        </p:nvPicPr>
        <p:blipFill>
          <a:blip r:embed="rId2"/>
          <a:stretch>
            <a:fillRect/>
          </a:stretch>
        </p:blipFill>
        <p:spPr>
          <a:xfrm>
            <a:off x="4554276" y="3791201"/>
            <a:ext cx="4579598" cy="3053066"/>
          </a:xfrm>
          <a:prstGeom prst="rect">
            <a:avLst/>
          </a:prstGeom>
        </p:spPr>
      </p:pic>
      <p:pic>
        <p:nvPicPr>
          <p:cNvPr id="12" name="Picture 11">
            <a:extLst>
              <a:ext uri="{FF2B5EF4-FFF2-40B4-BE49-F238E27FC236}">
                <a16:creationId xmlns:a16="http://schemas.microsoft.com/office/drawing/2014/main" id="{BB0D3C84-672D-4942-9FB3-0F361E17D71F}"/>
              </a:ext>
            </a:extLst>
          </p:cNvPr>
          <p:cNvPicPr>
            <a:picLocks noChangeAspect="1"/>
          </p:cNvPicPr>
          <p:nvPr/>
        </p:nvPicPr>
        <p:blipFill>
          <a:blip r:embed="rId3"/>
          <a:stretch>
            <a:fillRect/>
          </a:stretch>
        </p:blipFill>
        <p:spPr>
          <a:xfrm>
            <a:off x="4554277" y="945932"/>
            <a:ext cx="4579600" cy="3053066"/>
          </a:xfrm>
          <a:prstGeom prst="rect">
            <a:avLst/>
          </a:prstGeom>
        </p:spPr>
      </p:pic>
      <p:pic>
        <p:nvPicPr>
          <p:cNvPr id="14" name="Picture 13">
            <a:extLst>
              <a:ext uri="{FF2B5EF4-FFF2-40B4-BE49-F238E27FC236}">
                <a16:creationId xmlns:a16="http://schemas.microsoft.com/office/drawing/2014/main" id="{2199C438-627C-5B48-98C0-466EE184B01B}"/>
              </a:ext>
            </a:extLst>
          </p:cNvPr>
          <p:cNvPicPr>
            <a:picLocks noChangeAspect="1"/>
          </p:cNvPicPr>
          <p:nvPr/>
        </p:nvPicPr>
        <p:blipFill>
          <a:blip r:embed="rId4"/>
          <a:stretch>
            <a:fillRect/>
          </a:stretch>
        </p:blipFill>
        <p:spPr>
          <a:xfrm>
            <a:off x="-1" y="945932"/>
            <a:ext cx="4579598" cy="3053066"/>
          </a:xfrm>
          <a:prstGeom prst="rect">
            <a:avLst/>
          </a:prstGeom>
        </p:spPr>
      </p:pic>
      <p:pic>
        <p:nvPicPr>
          <p:cNvPr id="7" name="Picture 6">
            <a:extLst>
              <a:ext uri="{FF2B5EF4-FFF2-40B4-BE49-F238E27FC236}">
                <a16:creationId xmlns:a16="http://schemas.microsoft.com/office/drawing/2014/main" id="{200D5E5F-5329-EA40-9687-7870238CD54A}"/>
              </a:ext>
            </a:extLst>
          </p:cNvPr>
          <p:cNvPicPr>
            <a:picLocks noChangeAspect="1"/>
          </p:cNvPicPr>
          <p:nvPr/>
        </p:nvPicPr>
        <p:blipFill>
          <a:blip r:embed="rId5"/>
          <a:stretch>
            <a:fillRect/>
          </a:stretch>
        </p:blipFill>
        <p:spPr>
          <a:xfrm>
            <a:off x="-1" y="3780572"/>
            <a:ext cx="4579598" cy="3053066"/>
          </a:xfrm>
          <a:prstGeom prst="rect">
            <a:avLst/>
          </a:prstGeom>
        </p:spPr>
      </p:pic>
      <p:sp>
        <p:nvSpPr>
          <p:cNvPr id="8" name="Title 1"/>
          <p:cNvSpPr>
            <a:spLocks noGrp="1"/>
          </p:cNvSpPr>
          <p:nvPr>
            <p:ph type="title"/>
          </p:nvPr>
        </p:nvSpPr>
        <p:spPr>
          <a:xfrm>
            <a:off x="457200" y="763808"/>
            <a:ext cx="8635806" cy="404988"/>
          </a:xfrm>
        </p:spPr>
        <p:txBody>
          <a:bodyPr>
            <a:noAutofit/>
          </a:bodyPr>
          <a:lstStyle/>
          <a:p>
            <a:r>
              <a:rPr lang="en-US" sz="2800" dirty="0"/>
              <a:t>GEOMEGA MODEL: Simulation Results</a:t>
            </a:r>
            <a:br>
              <a:rPr lang="en-US" sz="2800" dirty="0"/>
            </a:br>
            <a:r>
              <a:rPr lang="en-US" sz="2800" dirty="0"/>
              <a:t>30 Second Run – 1110000 Particles Generated</a:t>
            </a:r>
          </a:p>
        </p:txBody>
      </p:sp>
    </p:spTree>
    <p:extLst>
      <p:ext uri="{BB962C8B-B14F-4D97-AF65-F5344CB8AC3E}">
        <p14:creationId xmlns:p14="http://schemas.microsoft.com/office/powerpoint/2010/main" val="1766056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60280"/>
            <a:ext cx="6570143" cy="1143000"/>
          </a:xfrm>
        </p:spPr>
        <p:txBody>
          <a:bodyPr>
            <a:normAutofit/>
          </a:bodyPr>
          <a:lstStyle/>
          <a:p>
            <a:r>
              <a:rPr lang="en-US" sz="4200" dirty="0" err="1"/>
              <a:t>Lorem</a:t>
            </a:r>
            <a:r>
              <a:rPr lang="en-US" sz="4200" dirty="0"/>
              <a:t> </a:t>
            </a:r>
            <a:r>
              <a:rPr lang="en-US" sz="4200" dirty="0" err="1"/>
              <a:t>Ipsum</a:t>
            </a:r>
            <a:endParaRPr lang="en-US" sz="4200" dirty="0"/>
          </a:p>
        </p:txBody>
      </p:sp>
      <p:pic>
        <p:nvPicPr>
          <p:cNvPr id="4" name="Content Placeholder 3" descr="6360927835_2bbe1f1c80_o.jpg"/>
          <p:cNvPicPr>
            <a:picLocks noGrp="1" noChangeAspect="1"/>
          </p:cNvPicPr>
          <p:nvPr>
            <p:ph idx="1"/>
          </p:nvPr>
        </p:nvPicPr>
        <p:blipFill>
          <a:blip r:embed="rId2">
            <a:extLst>
              <a:ext uri="{28A0092B-C50C-407E-A947-70E740481C1C}">
                <a14:useLocalDpi xmlns:a14="http://schemas.microsoft.com/office/drawing/2010/main" val="0"/>
              </a:ext>
            </a:extLst>
          </a:blip>
          <a:srcRect t="12675" b="12675"/>
          <a:stretch>
            <a:fillRect/>
          </a:stretch>
        </p:blipFill>
        <p:spPr>
          <a:xfrm>
            <a:off x="565200" y="1944607"/>
            <a:ext cx="6059652" cy="3015078"/>
          </a:xfrm>
        </p:spPr>
      </p:pic>
    </p:spTree>
    <p:extLst>
      <p:ext uri="{BB962C8B-B14F-4D97-AF65-F5344CB8AC3E}">
        <p14:creationId xmlns:p14="http://schemas.microsoft.com/office/powerpoint/2010/main" val="2800948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3"/>
          <p:cNvSpPr>
            <a:spLocks noGrp="1"/>
          </p:cNvSpPr>
          <p:nvPr>
            <p:ph type="body" sz="half" idx="2"/>
          </p:nvPr>
        </p:nvSpPr>
        <p:spPr>
          <a:xfrm>
            <a:off x="457200" y="1168797"/>
            <a:ext cx="3117849" cy="4454238"/>
          </a:xfrm>
        </p:spPr>
        <p:txBody>
          <a:bodyPr>
            <a:normAutofit fontScale="92500" lnSpcReduction="20000"/>
          </a:bodyPr>
          <a:lstStyle/>
          <a:p>
            <a:r>
              <a:rPr lang="en-US" dirty="0"/>
              <a:t>Unmanned Search Technology Demonstration at Camp Roberts</a:t>
            </a:r>
          </a:p>
          <a:p>
            <a:endParaRPr lang="en-US" dirty="0"/>
          </a:p>
          <a:p>
            <a:r>
              <a:rPr lang="en-US" dirty="0"/>
              <a:t>Unknowns:</a:t>
            </a:r>
          </a:p>
          <a:p>
            <a:pPr marL="285750" indent="-285750">
              <a:buFont typeface="Arial" panose="020B0604020202020204" pitchFamily="34" charset="0"/>
              <a:buChar char="•"/>
            </a:pPr>
            <a:r>
              <a:rPr lang="en-US" dirty="0"/>
              <a:t>Source</a:t>
            </a:r>
          </a:p>
          <a:p>
            <a:pPr marL="285750" indent="-285750">
              <a:buFont typeface="Arial" panose="020B0604020202020204" pitchFamily="34" charset="0"/>
              <a:buChar char="•"/>
            </a:pPr>
            <a:r>
              <a:rPr lang="en-US" dirty="0"/>
              <a:t>Source Activity</a:t>
            </a:r>
          </a:p>
          <a:p>
            <a:pPr marL="285750" indent="-285750">
              <a:buFont typeface="Arial" panose="020B0604020202020204" pitchFamily="34" charset="0"/>
              <a:buChar char="•"/>
            </a:pPr>
            <a:r>
              <a:rPr lang="en-US" dirty="0"/>
              <a:t>Source Location</a:t>
            </a:r>
          </a:p>
          <a:p>
            <a:pPr marL="285750" indent="-285750">
              <a:buFont typeface="Arial" panose="020B0604020202020204" pitchFamily="34" charset="0"/>
              <a:buChar char="•"/>
            </a:pPr>
            <a:r>
              <a:rPr lang="en-US" dirty="0"/>
              <a:t>Building Geometry</a:t>
            </a:r>
          </a:p>
          <a:p>
            <a:pPr marL="285750" indent="-285750">
              <a:buFont typeface="Arial" panose="020B0604020202020204" pitchFamily="34" charset="0"/>
              <a:buChar char="•"/>
            </a:pPr>
            <a:r>
              <a:rPr lang="en-US" dirty="0"/>
              <a:t>Building Materials</a:t>
            </a:r>
          </a:p>
          <a:p>
            <a:endParaRPr lang="en-US" dirty="0"/>
          </a:p>
          <a:p>
            <a:r>
              <a:rPr lang="en-US" dirty="0"/>
              <a:t>This image generated two questions?</a:t>
            </a:r>
          </a:p>
          <a:p>
            <a:endParaRPr lang="en-US" dirty="0"/>
          </a:p>
          <a:p>
            <a:pPr marL="342900" indent="-342900">
              <a:buFont typeface="+mj-lt"/>
              <a:buAutoNum type="arabicPeriod"/>
            </a:pPr>
            <a:r>
              <a:rPr lang="en-US" dirty="0"/>
              <a:t>How do we know this is correct?</a:t>
            </a:r>
          </a:p>
          <a:p>
            <a:pPr marL="342900" indent="-342900">
              <a:buFont typeface="+mj-lt"/>
              <a:buAutoNum type="arabicPeriod"/>
            </a:pPr>
            <a:endParaRPr lang="en-US" dirty="0"/>
          </a:p>
          <a:p>
            <a:pPr marL="342900" indent="-342900">
              <a:buFont typeface="+mj-lt"/>
              <a:buAutoNum type="arabicPeriod"/>
            </a:pPr>
            <a:r>
              <a:rPr lang="en-US" dirty="0"/>
              <a:t>Can we differentiate between attenuated/transmitted and scattered gammas?</a:t>
            </a:r>
          </a:p>
          <a:p>
            <a:pPr marL="342900" indent="-342900">
              <a:buFont typeface="+mj-lt"/>
              <a:buAutoNum type="arabicPeriod"/>
            </a:pPr>
            <a:endParaRPr lang="en-US" dirty="0"/>
          </a:p>
          <a:p>
            <a:pPr marL="342900" indent="-342900">
              <a:buFont typeface="+mj-lt"/>
              <a:buAutoNum type="arabicPeriod"/>
            </a:pPr>
            <a:r>
              <a:rPr lang="en-US" dirty="0"/>
              <a:t>Can we use this information to calculate Source Activity and Location?</a:t>
            </a:r>
          </a:p>
        </p:txBody>
      </p:sp>
      <p:sp>
        <p:nvSpPr>
          <p:cNvPr id="8" name="Title 1"/>
          <p:cNvSpPr>
            <a:spLocks noGrp="1"/>
          </p:cNvSpPr>
          <p:nvPr>
            <p:ph type="title"/>
          </p:nvPr>
        </p:nvSpPr>
        <p:spPr>
          <a:xfrm>
            <a:off x="457200" y="763808"/>
            <a:ext cx="8635806" cy="404988"/>
          </a:xfrm>
        </p:spPr>
        <p:txBody>
          <a:bodyPr>
            <a:noAutofit/>
          </a:bodyPr>
          <a:lstStyle/>
          <a:p>
            <a:r>
              <a:rPr lang="en-US" sz="2800" dirty="0"/>
              <a:t>MOTIVATION: Gamma “Heat Map” produced by LAMP on drone</a:t>
            </a:r>
          </a:p>
        </p:txBody>
      </p:sp>
      <p:pic>
        <p:nvPicPr>
          <p:cNvPr id="6" name="Content Placeholder 5">
            <a:extLst>
              <a:ext uri="{FF2B5EF4-FFF2-40B4-BE49-F238E27FC236}">
                <a16:creationId xmlns:a16="http://schemas.microsoft.com/office/drawing/2014/main" id="{DE318E43-D249-5C4C-A1C3-4D097FF32F55}"/>
              </a:ext>
            </a:extLst>
          </p:cNvPr>
          <p:cNvPicPr>
            <a:picLocks noGrp="1" noChangeAspect="1"/>
          </p:cNvPicPr>
          <p:nvPr>
            <p:ph idx="1"/>
          </p:nvPr>
        </p:nvPicPr>
        <p:blipFill>
          <a:blip r:embed="rId2"/>
          <a:stretch>
            <a:fillRect/>
          </a:stretch>
        </p:blipFill>
        <p:spPr>
          <a:xfrm>
            <a:off x="3575049" y="1168796"/>
            <a:ext cx="5517957" cy="4138468"/>
          </a:xfrm>
        </p:spPr>
      </p:pic>
      <p:sp>
        <p:nvSpPr>
          <p:cNvPr id="9" name="Text Placeholder 3">
            <a:extLst>
              <a:ext uri="{FF2B5EF4-FFF2-40B4-BE49-F238E27FC236}">
                <a16:creationId xmlns:a16="http://schemas.microsoft.com/office/drawing/2014/main" id="{84674C15-FEDD-EA40-91D7-665840DF4667}"/>
              </a:ext>
            </a:extLst>
          </p:cNvPr>
          <p:cNvSpPr txBox="1">
            <a:spLocks/>
          </p:cNvSpPr>
          <p:nvPr/>
        </p:nvSpPr>
        <p:spPr>
          <a:xfrm>
            <a:off x="3575049" y="5307265"/>
            <a:ext cx="5517957" cy="315770"/>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rgbClr val="2D637F"/>
                </a:solidFill>
                <a:latin typeface="Lucida Grande"/>
                <a:ea typeface="+mn-ea"/>
                <a:cs typeface="Lucida Grande"/>
              </a:defRPr>
            </a:lvl1pPr>
            <a:lvl2pPr marL="457200" indent="0" algn="l" defTabSz="457200" rtl="0" eaLnBrk="1" latinLnBrk="0" hangingPunct="1">
              <a:spcBef>
                <a:spcPct val="20000"/>
              </a:spcBef>
              <a:buFont typeface="Arial"/>
              <a:buNone/>
              <a:defRPr sz="1200" kern="1200">
                <a:solidFill>
                  <a:srgbClr val="2D637F"/>
                </a:solidFill>
                <a:latin typeface="Lucida Grande"/>
                <a:ea typeface="+mn-ea"/>
                <a:cs typeface="Lucida Grande"/>
              </a:defRPr>
            </a:lvl2pPr>
            <a:lvl3pPr marL="914400" indent="0" algn="l" defTabSz="457200" rtl="0" eaLnBrk="1" latinLnBrk="0" hangingPunct="1">
              <a:spcBef>
                <a:spcPct val="20000"/>
              </a:spcBef>
              <a:buFont typeface="Arial"/>
              <a:buNone/>
              <a:defRPr sz="1000" kern="1200">
                <a:solidFill>
                  <a:srgbClr val="2D637F"/>
                </a:solidFill>
                <a:latin typeface="Lucida Grande"/>
                <a:ea typeface="+mn-ea"/>
                <a:cs typeface="Lucida Grande"/>
              </a:defRPr>
            </a:lvl3pPr>
            <a:lvl4pPr marL="13716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4pPr>
            <a:lvl5pPr marL="18288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dirty="0"/>
              <a:t>*Photo provided by Andrew Haefner</a:t>
            </a:r>
          </a:p>
          <a:p>
            <a:endParaRPr lang="en-US" dirty="0"/>
          </a:p>
        </p:txBody>
      </p:sp>
    </p:spTree>
    <p:extLst>
      <p:ext uri="{BB962C8B-B14F-4D97-AF65-F5344CB8AC3E}">
        <p14:creationId xmlns:p14="http://schemas.microsoft.com/office/powerpoint/2010/main" val="3764621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3"/>
          <p:cNvSpPr>
            <a:spLocks noGrp="1"/>
          </p:cNvSpPr>
          <p:nvPr>
            <p:ph type="body" sz="half" idx="2"/>
          </p:nvPr>
        </p:nvSpPr>
        <p:spPr>
          <a:xfrm>
            <a:off x="457200" y="1168797"/>
            <a:ext cx="8098221" cy="4138468"/>
          </a:xfrm>
        </p:spPr>
        <p:txBody>
          <a:bodyPr>
            <a:normAutofit/>
          </a:bodyPr>
          <a:lstStyle/>
          <a:p>
            <a:r>
              <a:rPr lang="en-US" dirty="0"/>
              <a:t>Model:</a:t>
            </a:r>
          </a:p>
          <a:p>
            <a:pPr marL="285750" indent="-285750">
              <a:buFont typeface="Arial" panose="020B0604020202020204" pitchFamily="34" charset="0"/>
              <a:buChar char="•"/>
            </a:pPr>
            <a:r>
              <a:rPr lang="en-US" dirty="0"/>
              <a:t>Build accurate model eliminating unknowns (Source, Activity, Location, Geometry, and Materials</a:t>
            </a:r>
          </a:p>
          <a:p>
            <a:pPr marL="285750" indent="-285750">
              <a:buFont typeface="Arial" panose="020B0604020202020204" pitchFamily="34" charset="0"/>
              <a:buChar char="•"/>
            </a:pPr>
            <a:r>
              <a:rPr lang="en-US" dirty="0"/>
              <a:t>Run simulation to calculate instantaneous flux at detector. </a:t>
            </a:r>
          </a:p>
          <a:p>
            <a:pPr marL="742950" lvl="1" indent="-285750">
              <a:buFont typeface="Arial" panose="020B0604020202020204" pitchFamily="34" charset="0"/>
              <a:buChar char="•"/>
            </a:pPr>
            <a:r>
              <a:rPr lang="en-US" dirty="0"/>
              <a:t>Answers Question #1</a:t>
            </a:r>
          </a:p>
          <a:p>
            <a:pPr marL="285750" indent="-285750">
              <a:buFont typeface="Arial" panose="020B0604020202020204" pitchFamily="34" charset="0"/>
              <a:buChar char="•"/>
            </a:pPr>
            <a:r>
              <a:rPr lang="en-US" dirty="0"/>
              <a:t>Vary simulation geometry (i.e. remove walls or ground) and compare results to examine gamma attenuation/transmission and scattering</a:t>
            </a:r>
          </a:p>
          <a:p>
            <a:pPr marL="742950" lvl="1" indent="-285750">
              <a:buFont typeface="Arial" panose="020B0604020202020204" pitchFamily="34" charset="0"/>
              <a:buChar char="•"/>
            </a:pPr>
            <a:r>
              <a:rPr lang="en-US" dirty="0"/>
              <a:t>Answers Question #2</a:t>
            </a:r>
          </a:p>
          <a:p>
            <a:pPr marL="742950" lvl="1" indent="-285750">
              <a:buFont typeface="Arial" panose="020B0604020202020204" pitchFamily="34" charset="0"/>
              <a:buChar char="•"/>
            </a:pPr>
            <a:endParaRPr lang="en-US" dirty="0"/>
          </a:p>
          <a:p>
            <a:r>
              <a:rPr lang="en-US" dirty="0"/>
              <a:t>Validation:</a:t>
            </a:r>
          </a:p>
          <a:p>
            <a:pPr marL="285750" indent="-285750">
              <a:buFont typeface="Arial" panose="020B0604020202020204" pitchFamily="34" charset="0"/>
              <a:buChar char="•"/>
            </a:pPr>
            <a:r>
              <a:rPr lang="en-US" dirty="0"/>
              <a:t>Mathematically validate model using known flux/count-rate equations</a:t>
            </a:r>
          </a:p>
          <a:p>
            <a:pPr marL="285750" indent="-285750">
              <a:buFont typeface="Arial" panose="020B0604020202020204" pitchFamily="34" charset="0"/>
              <a:buChar char="•"/>
            </a:pPr>
            <a:r>
              <a:rPr lang="en-US" dirty="0"/>
              <a:t>Conduct real world measurement using same parameters</a:t>
            </a:r>
          </a:p>
          <a:p>
            <a:pPr marL="285750" indent="-285750">
              <a:buFont typeface="Arial" panose="020B0604020202020204" pitchFamily="34" charset="0"/>
              <a:buChar char="•"/>
            </a:pPr>
            <a:endParaRPr lang="en-US" dirty="0"/>
          </a:p>
          <a:p>
            <a:r>
              <a:rPr lang="en-US" dirty="0"/>
              <a:t>PROBLEM: No control, access, blueprints, material information for Camp Roberts</a:t>
            </a:r>
          </a:p>
          <a:p>
            <a:r>
              <a:rPr lang="en-US" dirty="0"/>
              <a:t>SOLUTION: Use surrogate building</a:t>
            </a:r>
          </a:p>
          <a:p>
            <a:endParaRPr lang="en-US" dirty="0"/>
          </a:p>
        </p:txBody>
      </p:sp>
      <p:sp>
        <p:nvSpPr>
          <p:cNvPr id="8" name="Title 1"/>
          <p:cNvSpPr>
            <a:spLocks noGrp="1"/>
          </p:cNvSpPr>
          <p:nvPr>
            <p:ph type="title"/>
          </p:nvPr>
        </p:nvSpPr>
        <p:spPr>
          <a:xfrm>
            <a:off x="457200" y="763808"/>
            <a:ext cx="8635806" cy="404988"/>
          </a:xfrm>
        </p:spPr>
        <p:txBody>
          <a:bodyPr>
            <a:noAutofit/>
          </a:bodyPr>
          <a:lstStyle/>
          <a:p>
            <a:r>
              <a:rPr lang="en-US" sz="2800" dirty="0"/>
              <a:t>METHODOLOGY: Model and Validate in a Controlled Scenario</a:t>
            </a:r>
          </a:p>
        </p:txBody>
      </p:sp>
    </p:spTree>
    <p:extLst>
      <p:ext uri="{BB962C8B-B14F-4D97-AF65-F5344CB8AC3E}">
        <p14:creationId xmlns:p14="http://schemas.microsoft.com/office/powerpoint/2010/main" val="3367062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3"/>
          <p:cNvSpPr>
            <a:spLocks noGrp="1"/>
          </p:cNvSpPr>
          <p:nvPr>
            <p:ph type="body" sz="half" idx="2"/>
          </p:nvPr>
        </p:nvSpPr>
        <p:spPr>
          <a:xfrm>
            <a:off x="457200" y="1168797"/>
            <a:ext cx="3008313" cy="4138468"/>
          </a:xfrm>
        </p:spPr>
        <p:txBody>
          <a:bodyPr>
            <a:normAutofit/>
          </a:bodyPr>
          <a:lstStyle/>
          <a:p>
            <a:r>
              <a:rPr lang="en-US" dirty="0"/>
              <a:t>Pros:</a:t>
            </a:r>
          </a:p>
          <a:p>
            <a:pPr marL="342900" indent="-342900">
              <a:buFont typeface="Arial" panose="020B0604020202020204" pitchFamily="34" charset="0"/>
              <a:buChar char="•"/>
            </a:pPr>
            <a:r>
              <a:rPr lang="en-US" dirty="0"/>
              <a:t>Control</a:t>
            </a:r>
          </a:p>
          <a:p>
            <a:pPr marL="342900" indent="-342900">
              <a:buFont typeface="Arial" panose="020B0604020202020204" pitchFamily="34" charset="0"/>
              <a:buChar char="•"/>
            </a:pPr>
            <a:r>
              <a:rPr lang="en-US" dirty="0"/>
              <a:t>Known Geometry</a:t>
            </a:r>
          </a:p>
          <a:p>
            <a:endParaRPr lang="en-US" dirty="0"/>
          </a:p>
          <a:p>
            <a:r>
              <a:rPr lang="en-US" dirty="0"/>
              <a:t>Cons:</a:t>
            </a:r>
          </a:p>
          <a:p>
            <a:pPr marL="285750" indent="-285750">
              <a:buFont typeface="Arial" panose="020B0604020202020204" pitchFamily="34" charset="0"/>
              <a:buChar char="•"/>
            </a:pPr>
            <a:r>
              <a:rPr lang="en-US" dirty="0"/>
              <a:t>Unknown Building Materials*</a:t>
            </a:r>
          </a:p>
          <a:p>
            <a:pPr marL="285750" indent="-285750">
              <a:buFont typeface="Arial" panose="020B0604020202020204" pitchFamily="34" charset="0"/>
              <a:buChar char="•"/>
            </a:pPr>
            <a:r>
              <a:rPr lang="en-US" dirty="0"/>
              <a:t>Unknown understructure</a:t>
            </a:r>
          </a:p>
          <a:p>
            <a:pPr marL="285750" indent="-285750">
              <a:buFont typeface="Arial" panose="020B0604020202020204" pitchFamily="34" charset="0"/>
              <a:buChar char="•"/>
            </a:pPr>
            <a:r>
              <a:rPr lang="en-US" dirty="0"/>
              <a:t>Measurement Error</a:t>
            </a:r>
          </a:p>
          <a:p>
            <a:pPr marL="285750" indent="-285750">
              <a:buFont typeface="Arial" panose="020B0604020202020204" pitchFamily="34" charset="0"/>
              <a:buChar char="•"/>
            </a:pPr>
            <a:endParaRPr lang="en-US" dirty="0"/>
          </a:p>
          <a:p>
            <a:r>
              <a:rPr lang="en-US" dirty="0"/>
              <a:t>*PNNL Compendium of Material Composition Data for Radiation Transport Modeling (2011) used for all materials</a:t>
            </a:r>
          </a:p>
          <a:p>
            <a:endParaRPr lang="en-US" dirty="0"/>
          </a:p>
          <a:p>
            <a:r>
              <a:rPr lang="en-US" dirty="0"/>
              <a:t>*Other materials (paint, grass, etc.) not modeled</a:t>
            </a:r>
          </a:p>
          <a:p>
            <a:endParaRPr lang="en-US" dirty="0"/>
          </a:p>
        </p:txBody>
      </p:sp>
      <p:sp>
        <p:nvSpPr>
          <p:cNvPr id="8" name="Title 1"/>
          <p:cNvSpPr>
            <a:spLocks noGrp="1"/>
          </p:cNvSpPr>
          <p:nvPr>
            <p:ph type="title"/>
          </p:nvPr>
        </p:nvSpPr>
        <p:spPr>
          <a:xfrm>
            <a:off x="457200" y="763808"/>
            <a:ext cx="8635806" cy="404988"/>
          </a:xfrm>
        </p:spPr>
        <p:txBody>
          <a:bodyPr>
            <a:noAutofit/>
          </a:bodyPr>
          <a:lstStyle/>
          <a:p>
            <a:r>
              <a:rPr lang="en-US" sz="2800" dirty="0"/>
              <a:t>SURROGATE BUILDING: BLDG 100 at Richmond Field Station</a:t>
            </a:r>
          </a:p>
        </p:txBody>
      </p:sp>
      <p:pic>
        <p:nvPicPr>
          <p:cNvPr id="11" name="Content Placeholder 10">
            <a:extLst>
              <a:ext uri="{FF2B5EF4-FFF2-40B4-BE49-F238E27FC236}">
                <a16:creationId xmlns:a16="http://schemas.microsoft.com/office/drawing/2014/main" id="{B8935040-BF57-EF40-9A18-A1A75AFE2B22}"/>
              </a:ext>
            </a:extLst>
          </p:cNvPr>
          <p:cNvPicPr>
            <a:picLocks noGrp="1" noChangeAspect="1"/>
          </p:cNvPicPr>
          <p:nvPr>
            <p:ph idx="1"/>
          </p:nvPr>
        </p:nvPicPr>
        <p:blipFill rotWithShape="1">
          <a:blip r:embed="rId2"/>
          <a:srcRect t="27376" r="35266"/>
          <a:stretch/>
        </p:blipFill>
        <p:spPr>
          <a:xfrm>
            <a:off x="3575049" y="1169797"/>
            <a:ext cx="4917309" cy="4137467"/>
          </a:xfrm>
        </p:spPr>
      </p:pic>
    </p:spTree>
    <p:extLst>
      <p:ext uri="{BB962C8B-B14F-4D97-AF65-F5344CB8AC3E}">
        <p14:creationId xmlns:p14="http://schemas.microsoft.com/office/powerpoint/2010/main" val="4479925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3"/>
          <p:cNvSpPr>
            <a:spLocks noGrp="1"/>
          </p:cNvSpPr>
          <p:nvPr>
            <p:ph type="body" sz="half" idx="2"/>
          </p:nvPr>
        </p:nvSpPr>
        <p:spPr>
          <a:xfrm>
            <a:off x="457200" y="1168797"/>
            <a:ext cx="3008313" cy="334182"/>
          </a:xfrm>
        </p:spPr>
        <p:txBody>
          <a:bodyPr>
            <a:normAutofit/>
          </a:bodyPr>
          <a:lstStyle/>
          <a:p>
            <a:r>
              <a:rPr lang="en-US" dirty="0"/>
              <a:t>Top View of floor plan</a:t>
            </a:r>
          </a:p>
        </p:txBody>
      </p:sp>
      <p:sp>
        <p:nvSpPr>
          <p:cNvPr id="8" name="Title 1"/>
          <p:cNvSpPr>
            <a:spLocks noGrp="1"/>
          </p:cNvSpPr>
          <p:nvPr>
            <p:ph type="title"/>
          </p:nvPr>
        </p:nvSpPr>
        <p:spPr>
          <a:xfrm>
            <a:off x="457200" y="763808"/>
            <a:ext cx="8635806" cy="404988"/>
          </a:xfrm>
        </p:spPr>
        <p:txBody>
          <a:bodyPr>
            <a:noAutofit/>
          </a:bodyPr>
          <a:lstStyle/>
          <a:p>
            <a:r>
              <a:rPr lang="en-US" sz="2800" dirty="0"/>
              <a:t>GEOMEGA MODEL: BLDG 100 at Richmond Field Station</a:t>
            </a:r>
          </a:p>
        </p:txBody>
      </p:sp>
      <p:pic>
        <p:nvPicPr>
          <p:cNvPr id="5" name="Content Placeholder 4">
            <a:extLst>
              <a:ext uri="{FF2B5EF4-FFF2-40B4-BE49-F238E27FC236}">
                <a16:creationId xmlns:a16="http://schemas.microsoft.com/office/drawing/2014/main" id="{9F5A55D1-BEF2-834D-87CA-CA9DA4E3684B}"/>
              </a:ext>
            </a:extLst>
          </p:cNvPr>
          <p:cNvPicPr>
            <a:picLocks noGrp="1" noChangeAspect="1"/>
          </p:cNvPicPr>
          <p:nvPr>
            <p:ph idx="1"/>
          </p:nvPr>
        </p:nvPicPr>
        <p:blipFill rotWithShape="1">
          <a:blip r:embed="rId2"/>
          <a:srcRect l="24262" t="18996" r="43516" b="38846"/>
          <a:stretch/>
        </p:blipFill>
        <p:spPr>
          <a:xfrm>
            <a:off x="3747292" y="1168796"/>
            <a:ext cx="5060899" cy="4138469"/>
          </a:xfrm>
        </p:spPr>
      </p:pic>
      <p:sp>
        <p:nvSpPr>
          <p:cNvPr id="12" name="Text Placeholder 3">
            <a:extLst>
              <a:ext uri="{FF2B5EF4-FFF2-40B4-BE49-F238E27FC236}">
                <a16:creationId xmlns:a16="http://schemas.microsoft.com/office/drawing/2014/main" id="{3C46BC3E-5A66-0643-8A3E-7BB347777AB3}"/>
              </a:ext>
            </a:extLst>
          </p:cNvPr>
          <p:cNvSpPr txBox="1">
            <a:spLocks/>
          </p:cNvSpPr>
          <p:nvPr/>
        </p:nvSpPr>
        <p:spPr>
          <a:xfrm>
            <a:off x="457201" y="4855321"/>
            <a:ext cx="8635806" cy="834477"/>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rgbClr val="2D637F"/>
                </a:solidFill>
                <a:latin typeface="Lucida Grande"/>
                <a:ea typeface="+mn-ea"/>
                <a:cs typeface="Lucida Grande"/>
              </a:defRPr>
            </a:lvl1pPr>
            <a:lvl2pPr marL="457200" indent="0" algn="l" defTabSz="457200" rtl="0" eaLnBrk="1" latinLnBrk="0" hangingPunct="1">
              <a:spcBef>
                <a:spcPct val="20000"/>
              </a:spcBef>
              <a:buFont typeface="Arial"/>
              <a:buNone/>
              <a:defRPr sz="1200" kern="1200">
                <a:solidFill>
                  <a:srgbClr val="2D637F"/>
                </a:solidFill>
                <a:latin typeface="Lucida Grande"/>
                <a:ea typeface="+mn-ea"/>
                <a:cs typeface="Lucida Grande"/>
              </a:defRPr>
            </a:lvl2pPr>
            <a:lvl3pPr marL="914400" indent="0" algn="l" defTabSz="457200" rtl="0" eaLnBrk="1" latinLnBrk="0" hangingPunct="1">
              <a:spcBef>
                <a:spcPct val="20000"/>
              </a:spcBef>
              <a:buFont typeface="Arial"/>
              <a:buNone/>
              <a:defRPr sz="1000" kern="1200">
                <a:solidFill>
                  <a:srgbClr val="2D637F"/>
                </a:solidFill>
                <a:latin typeface="Lucida Grande"/>
                <a:ea typeface="+mn-ea"/>
                <a:cs typeface="Lucida Grande"/>
              </a:defRPr>
            </a:lvl3pPr>
            <a:lvl4pPr marL="13716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4pPr>
            <a:lvl5pPr marL="18288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dirty="0"/>
              <a:t>Modeled source location as laying on floor, 2’ from SW corner of building, with the detector plane 3’ outside building, normal to source. This allows model to ignore understructure, roof superstructure, and extraneous items located in building. </a:t>
            </a:r>
          </a:p>
          <a:p>
            <a:endParaRPr lang="en-US" dirty="0"/>
          </a:p>
        </p:txBody>
      </p:sp>
      <p:graphicFrame>
        <p:nvGraphicFramePr>
          <p:cNvPr id="13" name="Table 12">
            <a:extLst>
              <a:ext uri="{FF2B5EF4-FFF2-40B4-BE49-F238E27FC236}">
                <a16:creationId xmlns:a16="http://schemas.microsoft.com/office/drawing/2014/main" id="{0035455B-15D3-3F4B-9345-CB61C9AF14FA}"/>
              </a:ext>
            </a:extLst>
          </p:cNvPr>
          <p:cNvGraphicFramePr>
            <a:graphicFrameLocks noGrp="1" noChangeAspect="1"/>
          </p:cNvGraphicFramePr>
          <p:nvPr>
            <p:extLst>
              <p:ext uri="{D42A27DB-BD31-4B8C-83A1-F6EECF244321}">
                <p14:modId xmlns:p14="http://schemas.microsoft.com/office/powerpoint/2010/main" val="3086803549"/>
              </p:ext>
            </p:extLst>
          </p:nvPr>
        </p:nvGraphicFramePr>
        <p:xfrm>
          <a:off x="457199" y="1551330"/>
          <a:ext cx="3290085" cy="3303990"/>
        </p:xfrm>
        <a:graphic>
          <a:graphicData uri="http://schemas.openxmlformats.org/drawingml/2006/table">
            <a:tbl>
              <a:tblPr/>
              <a:tblGrid>
                <a:gridCol w="121855">
                  <a:extLst>
                    <a:ext uri="{9D8B030D-6E8A-4147-A177-3AD203B41FA5}">
                      <a16:colId xmlns:a16="http://schemas.microsoft.com/office/drawing/2014/main" val="1450189608"/>
                    </a:ext>
                  </a:extLst>
                </a:gridCol>
                <a:gridCol w="121855">
                  <a:extLst>
                    <a:ext uri="{9D8B030D-6E8A-4147-A177-3AD203B41FA5}">
                      <a16:colId xmlns:a16="http://schemas.microsoft.com/office/drawing/2014/main" val="1738816287"/>
                    </a:ext>
                  </a:extLst>
                </a:gridCol>
                <a:gridCol w="121855">
                  <a:extLst>
                    <a:ext uri="{9D8B030D-6E8A-4147-A177-3AD203B41FA5}">
                      <a16:colId xmlns:a16="http://schemas.microsoft.com/office/drawing/2014/main" val="3179434894"/>
                    </a:ext>
                  </a:extLst>
                </a:gridCol>
                <a:gridCol w="121855">
                  <a:extLst>
                    <a:ext uri="{9D8B030D-6E8A-4147-A177-3AD203B41FA5}">
                      <a16:colId xmlns:a16="http://schemas.microsoft.com/office/drawing/2014/main" val="3260830087"/>
                    </a:ext>
                  </a:extLst>
                </a:gridCol>
                <a:gridCol w="121855">
                  <a:extLst>
                    <a:ext uri="{9D8B030D-6E8A-4147-A177-3AD203B41FA5}">
                      <a16:colId xmlns:a16="http://schemas.microsoft.com/office/drawing/2014/main" val="3140044867"/>
                    </a:ext>
                  </a:extLst>
                </a:gridCol>
                <a:gridCol w="121855">
                  <a:extLst>
                    <a:ext uri="{9D8B030D-6E8A-4147-A177-3AD203B41FA5}">
                      <a16:colId xmlns:a16="http://schemas.microsoft.com/office/drawing/2014/main" val="1521107813"/>
                    </a:ext>
                  </a:extLst>
                </a:gridCol>
                <a:gridCol w="121855">
                  <a:extLst>
                    <a:ext uri="{9D8B030D-6E8A-4147-A177-3AD203B41FA5}">
                      <a16:colId xmlns:a16="http://schemas.microsoft.com/office/drawing/2014/main" val="1894239427"/>
                    </a:ext>
                  </a:extLst>
                </a:gridCol>
                <a:gridCol w="121855">
                  <a:extLst>
                    <a:ext uri="{9D8B030D-6E8A-4147-A177-3AD203B41FA5}">
                      <a16:colId xmlns:a16="http://schemas.microsoft.com/office/drawing/2014/main" val="1699733090"/>
                    </a:ext>
                  </a:extLst>
                </a:gridCol>
                <a:gridCol w="121855">
                  <a:extLst>
                    <a:ext uri="{9D8B030D-6E8A-4147-A177-3AD203B41FA5}">
                      <a16:colId xmlns:a16="http://schemas.microsoft.com/office/drawing/2014/main" val="2433896617"/>
                    </a:ext>
                  </a:extLst>
                </a:gridCol>
                <a:gridCol w="121855">
                  <a:extLst>
                    <a:ext uri="{9D8B030D-6E8A-4147-A177-3AD203B41FA5}">
                      <a16:colId xmlns:a16="http://schemas.microsoft.com/office/drawing/2014/main" val="1165520678"/>
                    </a:ext>
                  </a:extLst>
                </a:gridCol>
                <a:gridCol w="121855">
                  <a:extLst>
                    <a:ext uri="{9D8B030D-6E8A-4147-A177-3AD203B41FA5}">
                      <a16:colId xmlns:a16="http://schemas.microsoft.com/office/drawing/2014/main" val="2018107777"/>
                    </a:ext>
                  </a:extLst>
                </a:gridCol>
                <a:gridCol w="121855">
                  <a:extLst>
                    <a:ext uri="{9D8B030D-6E8A-4147-A177-3AD203B41FA5}">
                      <a16:colId xmlns:a16="http://schemas.microsoft.com/office/drawing/2014/main" val="2395768468"/>
                    </a:ext>
                  </a:extLst>
                </a:gridCol>
                <a:gridCol w="121855">
                  <a:extLst>
                    <a:ext uri="{9D8B030D-6E8A-4147-A177-3AD203B41FA5}">
                      <a16:colId xmlns:a16="http://schemas.microsoft.com/office/drawing/2014/main" val="4216715031"/>
                    </a:ext>
                  </a:extLst>
                </a:gridCol>
                <a:gridCol w="121855">
                  <a:extLst>
                    <a:ext uri="{9D8B030D-6E8A-4147-A177-3AD203B41FA5}">
                      <a16:colId xmlns:a16="http://schemas.microsoft.com/office/drawing/2014/main" val="3964265209"/>
                    </a:ext>
                  </a:extLst>
                </a:gridCol>
                <a:gridCol w="121855">
                  <a:extLst>
                    <a:ext uri="{9D8B030D-6E8A-4147-A177-3AD203B41FA5}">
                      <a16:colId xmlns:a16="http://schemas.microsoft.com/office/drawing/2014/main" val="4262341153"/>
                    </a:ext>
                  </a:extLst>
                </a:gridCol>
                <a:gridCol w="121855">
                  <a:extLst>
                    <a:ext uri="{9D8B030D-6E8A-4147-A177-3AD203B41FA5}">
                      <a16:colId xmlns:a16="http://schemas.microsoft.com/office/drawing/2014/main" val="3043190893"/>
                    </a:ext>
                  </a:extLst>
                </a:gridCol>
                <a:gridCol w="121855">
                  <a:extLst>
                    <a:ext uri="{9D8B030D-6E8A-4147-A177-3AD203B41FA5}">
                      <a16:colId xmlns:a16="http://schemas.microsoft.com/office/drawing/2014/main" val="2451200088"/>
                    </a:ext>
                  </a:extLst>
                </a:gridCol>
                <a:gridCol w="121855">
                  <a:extLst>
                    <a:ext uri="{9D8B030D-6E8A-4147-A177-3AD203B41FA5}">
                      <a16:colId xmlns:a16="http://schemas.microsoft.com/office/drawing/2014/main" val="1015816061"/>
                    </a:ext>
                  </a:extLst>
                </a:gridCol>
                <a:gridCol w="121855">
                  <a:extLst>
                    <a:ext uri="{9D8B030D-6E8A-4147-A177-3AD203B41FA5}">
                      <a16:colId xmlns:a16="http://schemas.microsoft.com/office/drawing/2014/main" val="3540890238"/>
                    </a:ext>
                  </a:extLst>
                </a:gridCol>
                <a:gridCol w="121855">
                  <a:extLst>
                    <a:ext uri="{9D8B030D-6E8A-4147-A177-3AD203B41FA5}">
                      <a16:colId xmlns:a16="http://schemas.microsoft.com/office/drawing/2014/main" val="3646208868"/>
                    </a:ext>
                  </a:extLst>
                </a:gridCol>
                <a:gridCol w="121855">
                  <a:extLst>
                    <a:ext uri="{9D8B030D-6E8A-4147-A177-3AD203B41FA5}">
                      <a16:colId xmlns:a16="http://schemas.microsoft.com/office/drawing/2014/main" val="1869143473"/>
                    </a:ext>
                  </a:extLst>
                </a:gridCol>
                <a:gridCol w="121855">
                  <a:extLst>
                    <a:ext uri="{9D8B030D-6E8A-4147-A177-3AD203B41FA5}">
                      <a16:colId xmlns:a16="http://schemas.microsoft.com/office/drawing/2014/main" val="3662842676"/>
                    </a:ext>
                  </a:extLst>
                </a:gridCol>
                <a:gridCol w="121855">
                  <a:extLst>
                    <a:ext uri="{9D8B030D-6E8A-4147-A177-3AD203B41FA5}">
                      <a16:colId xmlns:a16="http://schemas.microsoft.com/office/drawing/2014/main" val="1823056742"/>
                    </a:ext>
                  </a:extLst>
                </a:gridCol>
                <a:gridCol w="121855">
                  <a:extLst>
                    <a:ext uri="{9D8B030D-6E8A-4147-A177-3AD203B41FA5}">
                      <a16:colId xmlns:a16="http://schemas.microsoft.com/office/drawing/2014/main" val="2098799507"/>
                    </a:ext>
                  </a:extLst>
                </a:gridCol>
                <a:gridCol w="121855">
                  <a:extLst>
                    <a:ext uri="{9D8B030D-6E8A-4147-A177-3AD203B41FA5}">
                      <a16:colId xmlns:a16="http://schemas.microsoft.com/office/drawing/2014/main" val="2798430060"/>
                    </a:ext>
                  </a:extLst>
                </a:gridCol>
                <a:gridCol w="121855">
                  <a:extLst>
                    <a:ext uri="{9D8B030D-6E8A-4147-A177-3AD203B41FA5}">
                      <a16:colId xmlns:a16="http://schemas.microsoft.com/office/drawing/2014/main" val="4165178605"/>
                    </a:ext>
                  </a:extLst>
                </a:gridCol>
                <a:gridCol w="121855">
                  <a:extLst>
                    <a:ext uri="{9D8B030D-6E8A-4147-A177-3AD203B41FA5}">
                      <a16:colId xmlns:a16="http://schemas.microsoft.com/office/drawing/2014/main" val="1327262558"/>
                    </a:ext>
                  </a:extLst>
                </a:gridCol>
              </a:tblGrid>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3470483281"/>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2732363331"/>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2322001409"/>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839202695"/>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510034918"/>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481687021"/>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2989055537"/>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3798928495"/>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538269974"/>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2936307354"/>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2614905800"/>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2028369802"/>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3993530430"/>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1236338011"/>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1429393281"/>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1050751513"/>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4291002282"/>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3999421648"/>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4222235341"/>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1552755015"/>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771271157"/>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3187376090"/>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526999381"/>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000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1905241004"/>
                  </a:ext>
                </a:extLst>
              </a:tr>
              <a:tr h="122370">
                <a:tc>
                  <a:txBody>
                    <a:bodyPr/>
                    <a:lstStyle/>
                    <a:p>
                      <a:pPr algn="l" fontAlgn="b"/>
                      <a:r>
                        <a:rPr lang="en-US" sz="600" b="0" i="0" u="none" strike="noStrike" dirty="0">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extLst>
                  <a:ext uri="{0D108BD9-81ED-4DB2-BD59-A6C34878D82A}">
                    <a16:rowId xmlns:a16="http://schemas.microsoft.com/office/drawing/2014/main" val="1120868964"/>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4385" marR="4385" marT="4385" marB="0" anchor="b">
                    <a:lnL>
                      <a:noFill/>
                    </a:lnL>
                    <a:lnR>
                      <a:noFill/>
                    </a:lnR>
                    <a:lnT>
                      <a:noFill/>
                    </a:lnT>
                    <a:lnB>
                      <a:noFill/>
                    </a:lnB>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1358105650"/>
                  </a:ext>
                </a:extLst>
              </a:tr>
              <a:tr h="122370">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5B9BD5"/>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tc>
                  <a:txBody>
                    <a:bodyPr/>
                    <a:lstStyle/>
                    <a:p>
                      <a:pPr algn="l" fontAlgn="b"/>
                      <a:r>
                        <a:rPr lang="en-US" sz="600" b="0" i="0" u="none" strike="noStrike" dirty="0">
                          <a:solidFill>
                            <a:srgbClr val="000000"/>
                          </a:solidFill>
                          <a:effectLst/>
                          <a:latin typeface="Calibri" panose="020F0502020204030204" pitchFamily="34" charset="0"/>
                        </a:rPr>
                        <a:t> </a:t>
                      </a:r>
                    </a:p>
                  </a:txBody>
                  <a:tcPr marL="4385" marR="4385" marT="4385" marB="0" anchor="b">
                    <a:lnL>
                      <a:noFill/>
                    </a:lnL>
                    <a:lnR>
                      <a:noFill/>
                    </a:lnR>
                    <a:lnT>
                      <a:noFill/>
                    </a:lnT>
                    <a:lnB>
                      <a:noFill/>
                    </a:lnB>
                    <a:solidFill>
                      <a:srgbClr val="806000"/>
                    </a:solidFill>
                  </a:tcPr>
                </a:tc>
                <a:extLst>
                  <a:ext uri="{0D108BD9-81ED-4DB2-BD59-A6C34878D82A}">
                    <a16:rowId xmlns:a16="http://schemas.microsoft.com/office/drawing/2014/main" val="193768925"/>
                  </a:ext>
                </a:extLst>
              </a:tr>
            </a:tbl>
          </a:graphicData>
        </a:graphic>
      </p:graphicFrame>
    </p:spTree>
    <p:extLst>
      <p:ext uri="{BB962C8B-B14F-4D97-AF65-F5344CB8AC3E}">
        <p14:creationId xmlns:p14="http://schemas.microsoft.com/office/powerpoint/2010/main" val="1076312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457200" y="763808"/>
            <a:ext cx="8635806" cy="404988"/>
          </a:xfrm>
        </p:spPr>
        <p:txBody>
          <a:bodyPr>
            <a:noAutofit/>
          </a:bodyPr>
          <a:lstStyle/>
          <a:p>
            <a:r>
              <a:rPr lang="en-US" sz="2800" dirty="0"/>
              <a:t>GEOMEGA MODEL: Detector Array</a:t>
            </a:r>
          </a:p>
        </p:txBody>
      </p:sp>
      <p:graphicFrame>
        <p:nvGraphicFramePr>
          <p:cNvPr id="14" name="Table 13">
            <a:extLst>
              <a:ext uri="{FF2B5EF4-FFF2-40B4-BE49-F238E27FC236}">
                <a16:creationId xmlns:a16="http://schemas.microsoft.com/office/drawing/2014/main" id="{90176FE7-A84F-3F49-8ADF-DBC6F01A738D}"/>
              </a:ext>
            </a:extLst>
          </p:cNvPr>
          <p:cNvGraphicFramePr>
            <a:graphicFrameLocks noGrp="1" noChangeAspect="1"/>
          </p:cNvGraphicFramePr>
          <p:nvPr>
            <p:extLst>
              <p:ext uri="{D42A27DB-BD31-4B8C-83A1-F6EECF244321}">
                <p14:modId xmlns:p14="http://schemas.microsoft.com/office/powerpoint/2010/main" val="1962355837"/>
              </p:ext>
            </p:extLst>
          </p:nvPr>
        </p:nvGraphicFramePr>
        <p:xfrm>
          <a:off x="3529311" y="1168795"/>
          <a:ext cx="4828220" cy="4138464"/>
        </p:xfrm>
        <a:graphic>
          <a:graphicData uri="http://schemas.openxmlformats.org/drawingml/2006/table">
            <a:tbl>
              <a:tblPr/>
              <a:tblGrid>
                <a:gridCol w="173595">
                  <a:extLst>
                    <a:ext uri="{9D8B030D-6E8A-4147-A177-3AD203B41FA5}">
                      <a16:colId xmlns:a16="http://schemas.microsoft.com/office/drawing/2014/main" val="2647607329"/>
                    </a:ext>
                  </a:extLst>
                </a:gridCol>
                <a:gridCol w="173595">
                  <a:extLst>
                    <a:ext uri="{9D8B030D-6E8A-4147-A177-3AD203B41FA5}">
                      <a16:colId xmlns:a16="http://schemas.microsoft.com/office/drawing/2014/main" val="246215314"/>
                    </a:ext>
                  </a:extLst>
                </a:gridCol>
                <a:gridCol w="173595">
                  <a:extLst>
                    <a:ext uri="{9D8B030D-6E8A-4147-A177-3AD203B41FA5}">
                      <a16:colId xmlns:a16="http://schemas.microsoft.com/office/drawing/2014/main" val="1091695182"/>
                    </a:ext>
                  </a:extLst>
                </a:gridCol>
                <a:gridCol w="173595">
                  <a:extLst>
                    <a:ext uri="{9D8B030D-6E8A-4147-A177-3AD203B41FA5}">
                      <a16:colId xmlns:a16="http://schemas.microsoft.com/office/drawing/2014/main" val="3890104441"/>
                    </a:ext>
                  </a:extLst>
                </a:gridCol>
                <a:gridCol w="173595">
                  <a:extLst>
                    <a:ext uri="{9D8B030D-6E8A-4147-A177-3AD203B41FA5}">
                      <a16:colId xmlns:a16="http://schemas.microsoft.com/office/drawing/2014/main" val="2810798833"/>
                    </a:ext>
                  </a:extLst>
                </a:gridCol>
                <a:gridCol w="173595">
                  <a:extLst>
                    <a:ext uri="{9D8B030D-6E8A-4147-A177-3AD203B41FA5}">
                      <a16:colId xmlns:a16="http://schemas.microsoft.com/office/drawing/2014/main" val="1423000839"/>
                    </a:ext>
                  </a:extLst>
                </a:gridCol>
                <a:gridCol w="173595">
                  <a:extLst>
                    <a:ext uri="{9D8B030D-6E8A-4147-A177-3AD203B41FA5}">
                      <a16:colId xmlns:a16="http://schemas.microsoft.com/office/drawing/2014/main" val="2733564847"/>
                    </a:ext>
                  </a:extLst>
                </a:gridCol>
                <a:gridCol w="173595">
                  <a:extLst>
                    <a:ext uri="{9D8B030D-6E8A-4147-A177-3AD203B41FA5}">
                      <a16:colId xmlns:a16="http://schemas.microsoft.com/office/drawing/2014/main" val="3353005063"/>
                    </a:ext>
                  </a:extLst>
                </a:gridCol>
                <a:gridCol w="173595">
                  <a:extLst>
                    <a:ext uri="{9D8B030D-6E8A-4147-A177-3AD203B41FA5}">
                      <a16:colId xmlns:a16="http://schemas.microsoft.com/office/drawing/2014/main" val="3173370935"/>
                    </a:ext>
                  </a:extLst>
                </a:gridCol>
                <a:gridCol w="222478">
                  <a:extLst>
                    <a:ext uri="{9D8B030D-6E8A-4147-A177-3AD203B41FA5}">
                      <a16:colId xmlns:a16="http://schemas.microsoft.com/office/drawing/2014/main" val="1072803494"/>
                    </a:ext>
                  </a:extLst>
                </a:gridCol>
                <a:gridCol w="222478">
                  <a:extLst>
                    <a:ext uri="{9D8B030D-6E8A-4147-A177-3AD203B41FA5}">
                      <a16:colId xmlns:a16="http://schemas.microsoft.com/office/drawing/2014/main" val="2941132681"/>
                    </a:ext>
                  </a:extLst>
                </a:gridCol>
                <a:gridCol w="216993">
                  <a:extLst>
                    <a:ext uri="{9D8B030D-6E8A-4147-A177-3AD203B41FA5}">
                      <a16:colId xmlns:a16="http://schemas.microsoft.com/office/drawing/2014/main" val="1355387643"/>
                    </a:ext>
                  </a:extLst>
                </a:gridCol>
                <a:gridCol w="216993">
                  <a:extLst>
                    <a:ext uri="{9D8B030D-6E8A-4147-A177-3AD203B41FA5}">
                      <a16:colId xmlns:a16="http://schemas.microsoft.com/office/drawing/2014/main" val="1052884644"/>
                    </a:ext>
                  </a:extLst>
                </a:gridCol>
                <a:gridCol w="216993">
                  <a:extLst>
                    <a:ext uri="{9D8B030D-6E8A-4147-A177-3AD203B41FA5}">
                      <a16:colId xmlns:a16="http://schemas.microsoft.com/office/drawing/2014/main" val="1002998541"/>
                    </a:ext>
                  </a:extLst>
                </a:gridCol>
                <a:gridCol w="216993">
                  <a:extLst>
                    <a:ext uri="{9D8B030D-6E8A-4147-A177-3AD203B41FA5}">
                      <a16:colId xmlns:a16="http://schemas.microsoft.com/office/drawing/2014/main" val="4037243474"/>
                    </a:ext>
                  </a:extLst>
                </a:gridCol>
                <a:gridCol w="216993">
                  <a:extLst>
                    <a:ext uri="{9D8B030D-6E8A-4147-A177-3AD203B41FA5}">
                      <a16:colId xmlns:a16="http://schemas.microsoft.com/office/drawing/2014/main" val="1057263494"/>
                    </a:ext>
                  </a:extLst>
                </a:gridCol>
                <a:gridCol w="216993">
                  <a:extLst>
                    <a:ext uri="{9D8B030D-6E8A-4147-A177-3AD203B41FA5}">
                      <a16:colId xmlns:a16="http://schemas.microsoft.com/office/drawing/2014/main" val="2446017245"/>
                    </a:ext>
                  </a:extLst>
                </a:gridCol>
                <a:gridCol w="216993">
                  <a:extLst>
                    <a:ext uri="{9D8B030D-6E8A-4147-A177-3AD203B41FA5}">
                      <a16:colId xmlns:a16="http://schemas.microsoft.com/office/drawing/2014/main" val="3317603669"/>
                    </a:ext>
                  </a:extLst>
                </a:gridCol>
                <a:gridCol w="216993">
                  <a:extLst>
                    <a:ext uri="{9D8B030D-6E8A-4147-A177-3AD203B41FA5}">
                      <a16:colId xmlns:a16="http://schemas.microsoft.com/office/drawing/2014/main" val="4149039829"/>
                    </a:ext>
                  </a:extLst>
                </a:gridCol>
                <a:gridCol w="216993">
                  <a:extLst>
                    <a:ext uri="{9D8B030D-6E8A-4147-A177-3AD203B41FA5}">
                      <a16:colId xmlns:a16="http://schemas.microsoft.com/office/drawing/2014/main" val="3220749930"/>
                    </a:ext>
                  </a:extLst>
                </a:gridCol>
                <a:gridCol w="216993">
                  <a:extLst>
                    <a:ext uri="{9D8B030D-6E8A-4147-A177-3AD203B41FA5}">
                      <a16:colId xmlns:a16="http://schemas.microsoft.com/office/drawing/2014/main" val="3310735592"/>
                    </a:ext>
                  </a:extLst>
                </a:gridCol>
                <a:gridCol w="216993">
                  <a:extLst>
                    <a:ext uri="{9D8B030D-6E8A-4147-A177-3AD203B41FA5}">
                      <a16:colId xmlns:a16="http://schemas.microsoft.com/office/drawing/2014/main" val="1800739867"/>
                    </a:ext>
                  </a:extLst>
                </a:gridCol>
                <a:gridCol w="216993">
                  <a:extLst>
                    <a:ext uri="{9D8B030D-6E8A-4147-A177-3AD203B41FA5}">
                      <a16:colId xmlns:a16="http://schemas.microsoft.com/office/drawing/2014/main" val="853609319"/>
                    </a:ext>
                  </a:extLst>
                </a:gridCol>
                <a:gridCol w="216993">
                  <a:extLst>
                    <a:ext uri="{9D8B030D-6E8A-4147-A177-3AD203B41FA5}">
                      <a16:colId xmlns:a16="http://schemas.microsoft.com/office/drawing/2014/main" val="533239027"/>
                    </a:ext>
                  </a:extLst>
                </a:gridCol>
              </a:tblGrid>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X24</a:t>
                      </a:r>
                    </a:p>
                  </a:txBody>
                  <a:tcPr marL="3289" marR="3289" marT="3289" marB="0" anchor="ctr">
                    <a:lnL>
                      <a:noFill/>
                    </a:lnL>
                    <a:lnR>
                      <a:noFill/>
                    </a:lnR>
                    <a:lnT>
                      <a:noFill/>
                    </a:lnT>
                    <a:lnB>
                      <a:noFill/>
                    </a:lnB>
                  </a:tcPr>
                </a:tc>
                <a:extLst>
                  <a:ext uri="{0D108BD9-81ED-4DB2-BD59-A6C34878D82A}">
                    <a16:rowId xmlns:a16="http://schemas.microsoft.com/office/drawing/2014/main" val="882435023"/>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W1</a:t>
                      </a:r>
                    </a:p>
                  </a:txBody>
                  <a:tcPr marL="3289" marR="3289" marT="3289" marB="0" anchor="ctr">
                    <a:lnL>
                      <a:noFill/>
                    </a:lnL>
                    <a:lnR>
                      <a:noFill/>
                    </a:lnR>
                    <a:lnT>
                      <a:noFill/>
                    </a:lnT>
                    <a:lnB>
                      <a:noFill/>
                    </a:lnB>
                  </a:tcPr>
                </a:tc>
                <a:tc>
                  <a:txBody>
                    <a:bodyPr/>
                    <a:lstStyle/>
                    <a:p>
                      <a:pPr algn="ctr" fontAlgn="ctr"/>
                      <a:r>
                        <a:rPr lang="en-US" sz="700" b="1" i="0" u="none" strike="noStrike" dirty="0">
                          <a:solidFill>
                            <a:schemeClr val="tx2"/>
                          </a:solidFill>
                          <a:effectLst/>
                          <a:latin typeface="Lucida Grande" panose="020B0600040502020204" pitchFamily="34" charset="0"/>
                          <a:cs typeface="Lucida Grande" panose="020B0600040502020204" pitchFamily="34" charset="0"/>
                        </a:rPr>
                        <a:t>W2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W24</a:t>
                      </a:r>
                    </a:p>
                  </a:txBody>
                  <a:tcPr marL="3289" marR="3289" marT="3289" marB="0" anchor="ctr">
                    <a:lnL>
                      <a:noFill/>
                    </a:lnL>
                    <a:lnR>
                      <a:noFill/>
                    </a:lnR>
                    <a:lnT>
                      <a:noFill/>
                    </a:lnT>
                    <a:lnB>
                      <a:noFill/>
                    </a:lnB>
                  </a:tcPr>
                </a:tc>
                <a:extLst>
                  <a:ext uri="{0D108BD9-81ED-4DB2-BD59-A6C34878D82A}">
                    <a16:rowId xmlns:a16="http://schemas.microsoft.com/office/drawing/2014/main" val="1853573008"/>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V3</a:t>
                      </a:r>
                    </a:p>
                  </a:txBody>
                  <a:tcPr marL="3289" marR="3289" marT="3289" marB="0" anchor="ctr">
                    <a:lnL>
                      <a:noFill/>
                    </a:lnL>
                    <a:lnR>
                      <a:noFill/>
                    </a:lnR>
                    <a:lnT>
                      <a:noFill/>
                    </a:lnT>
                    <a:lnB>
                      <a:noFill/>
                    </a:lnB>
                  </a:tcPr>
                </a:tc>
                <a:tc>
                  <a:txBody>
                    <a:bodyPr/>
                    <a:lstStyle/>
                    <a:p>
                      <a:pPr algn="ctr" fontAlgn="ctr"/>
                      <a:r>
                        <a:rPr lang="en-US" sz="700" b="1" i="0" u="none" strike="noStrike" dirty="0">
                          <a:solidFill>
                            <a:schemeClr val="tx2"/>
                          </a:solidFill>
                          <a:effectLst/>
                          <a:latin typeface="Lucida Grande" panose="020B0600040502020204" pitchFamily="34" charset="0"/>
                          <a:cs typeface="Lucida Grande" panose="020B0600040502020204" pitchFamily="34" charset="0"/>
                        </a:rPr>
                        <a:t>V4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V24</a:t>
                      </a:r>
                    </a:p>
                  </a:txBody>
                  <a:tcPr marL="3289" marR="3289" marT="3289" marB="0" anchor="ctr">
                    <a:lnL>
                      <a:noFill/>
                    </a:lnL>
                    <a:lnR>
                      <a:noFill/>
                    </a:lnR>
                    <a:lnT>
                      <a:noFill/>
                    </a:lnT>
                    <a:lnB>
                      <a:noFill/>
                    </a:lnB>
                  </a:tcPr>
                </a:tc>
                <a:extLst>
                  <a:ext uri="{0D108BD9-81ED-4DB2-BD59-A6C34878D82A}">
                    <a16:rowId xmlns:a16="http://schemas.microsoft.com/office/drawing/2014/main" val="391922865"/>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U24</a:t>
                      </a:r>
                    </a:p>
                  </a:txBody>
                  <a:tcPr marL="3289" marR="3289" marT="3289" marB="0" anchor="ctr">
                    <a:lnL>
                      <a:noFill/>
                    </a:lnL>
                    <a:lnR>
                      <a:noFill/>
                    </a:lnR>
                    <a:lnT>
                      <a:noFill/>
                    </a:lnT>
                    <a:lnB>
                      <a:noFill/>
                    </a:lnB>
                  </a:tcPr>
                </a:tc>
                <a:extLst>
                  <a:ext uri="{0D108BD9-81ED-4DB2-BD59-A6C34878D82A}">
                    <a16:rowId xmlns:a16="http://schemas.microsoft.com/office/drawing/2014/main" val="2051393130"/>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T6</a:t>
                      </a:r>
                    </a:p>
                  </a:txBody>
                  <a:tcPr marL="3289" marR="3289" marT="3289" marB="0" anchor="ctr">
                    <a:lnL>
                      <a:noFill/>
                    </a:lnL>
                    <a:lnR>
                      <a:noFill/>
                    </a:lnR>
                    <a:lnT>
                      <a:noFill/>
                    </a:lnT>
                    <a:lnB>
                      <a:noFill/>
                    </a:lnB>
                  </a:tcPr>
                </a:tc>
                <a:tc>
                  <a:txBody>
                    <a:bodyPr/>
                    <a:lstStyle/>
                    <a:p>
                      <a:pPr algn="ctr" fontAlgn="ctr"/>
                      <a:r>
                        <a:rPr lang="en-US" sz="700" b="1" i="0" u="none" strike="noStrike" dirty="0">
                          <a:solidFill>
                            <a:schemeClr val="tx2"/>
                          </a:solidFill>
                          <a:effectLst/>
                          <a:latin typeface="Lucida Grande" panose="020B0600040502020204" pitchFamily="34" charset="0"/>
                          <a:cs typeface="Lucida Grande" panose="020B0600040502020204" pitchFamily="34" charset="0"/>
                        </a:rPr>
                        <a:t>T7</a:t>
                      </a:r>
                    </a:p>
                  </a:txBody>
                  <a:tcPr marL="3289" marR="3289" marT="3289" marB="0" anchor="ctr">
                    <a:lnL>
                      <a:noFill/>
                    </a:lnL>
                    <a:lnR>
                      <a:noFill/>
                    </a:lnR>
                    <a:lnT>
                      <a:noFill/>
                    </a:lnT>
                    <a:lnB>
                      <a:noFill/>
                    </a:lnB>
                  </a:tcPr>
                </a:tc>
                <a:tc>
                  <a:txBody>
                    <a:bodyPr/>
                    <a:lstStyle/>
                    <a:p>
                      <a:pPr algn="ctr" fontAlgn="ctr"/>
                      <a:r>
                        <a:rPr lang="en-US" sz="700" b="1" i="0" u="none" strike="noStrike" dirty="0">
                          <a:solidFill>
                            <a:schemeClr val="tx2"/>
                          </a:solidFill>
                          <a:effectLst/>
                          <a:latin typeface="Lucida Grande" panose="020B0600040502020204" pitchFamily="34" charset="0"/>
                          <a:cs typeface="Lucida Grande" panose="020B0600040502020204" pitchFamily="34" charset="0"/>
                        </a:rPr>
                        <a:t>T8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T24</a:t>
                      </a:r>
                    </a:p>
                  </a:txBody>
                  <a:tcPr marL="3289" marR="3289" marT="3289" marB="0" anchor="ctr">
                    <a:lnL>
                      <a:noFill/>
                    </a:lnL>
                    <a:lnR>
                      <a:noFill/>
                    </a:lnR>
                    <a:lnT>
                      <a:noFill/>
                    </a:lnT>
                    <a:lnB>
                      <a:noFill/>
                    </a:lnB>
                  </a:tcPr>
                </a:tc>
                <a:extLst>
                  <a:ext uri="{0D108BD9-81ED-4DB2-BD59-A6C34878D82A}">
                    <a16:rowId xmlns:a16="http://schemas.microsoft.com/office/drawing/2014/main" val="4257851609"/>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S5</a:t>
                      </a:r>
                    </a:p>
                  </a:txBody>
                  <a:tcPr marL="3289" marR="3289" marT="3289" marB="0" anchor="ctr">
                    <a:lnL>
                      <a:noFill/>
                    </a:lnL>
                    <a:lnR>
                      <a:noFill/>
                    </a:lnR>
                    <a:lnT>
                      <a:noFill/>
                    </a:lnT>
                    <a:lnB>
                      <a:noFill/>
                    </a:lnB>
                  </a:tcPr>
                </a:tc>
                <a:tc>
                  <a:txBody>
                    <a:bodyPr/>
                    <a:lstStyle/>
                    <a:p>
                      <a:pPr algn="ctr" fontAlgn="ctr"/>
                      <a:r>
                        <a:rPr lang="en-US" sz="700" b="1" i="0" u="none" strike="noStrike" dirty="0">
                          <a:solidFill>
                            <a:schemeClr val="tx2"/>
                          </a:solidFill>
                          <a:effectLst/>
                          <a:latin typeface="Lucida Grande" panose="020B0600040502020204" pitchFamily="34" charset="0"/>
                          <a:cs typeface="Lucida Grande" panose="020B0600040502020204" pitchFamily="34" charset="0"/>
                        </a:rPr>
                        <a:t>S6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S24</a:t>
                      </a:r>
                    </a:p>
                  </a:txBody>
                  <a:tcPr marL="3289" marR="3289" marT="3289" marB="0" anchor="ctr">
                    <a:lnL>
                      <a:noFill/>
                    </a:lnL>
                    <a:lnR>
                      <a:noFill/>
                    </a:lnR>
                    <a:lnT>
                      <a:noFill/>
                    </a:lnT>
                    <a:lnB>
                      <a:noFill/>
                    </a:lnB>
                  </a:tcPr>
                </a:tc>
                <a:extLst>
                  <a:ext uri="{0D108BD9-81ED-4DB2-BD59-A6C34878D82A}">
                    <a16:rowId xmlns:a16="http://schemas.microsoft.com/office/drawing/2014/main" val="245415394"/>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R24</a:t>
                      </a:r>
                    </a:p>
                  </a:txBody>
                  <a:tcPr marL="3289" marR="3289" marT="3289" marB="0" anchor="ctr">
                    <a:lnL>
                      <a:noFill/>
                    </a:lnL>
                    <a:lnR>
                      <a:noFill/>
                    </a:lnR>
                    <a:lnT>
                      <a:noFill/>
                    </a:lnT>
                    <a:lnB>
                      <a:noFill/>
                    </a:lnB>
                  </a:tcPr>
                </a:tc>
                <a:extLst>
                  <a:ext uri="{0D108BD9-81ED-4DB2-BD59-A6C34878D82A}">
                    <a16:rowId xmlns:a16="http://schemas.microsoft.com/office/drawing/2014/main" val="1712625989"/>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Q24</a:t>
                      </a:r>
                    </a:p>
                  </a:txBody>
                  <a:tcPr marL="3289" marR="3289" marT="3289" marB="0" anchor="ctr">
                    <a:lnL>
                      <a:noFill/>
                    </a:lnL>
                    <a:lnR>
                      <a:noFill/>
                    </a:lnR>
                    <a:lnT>
                      <a:noFill/>
                    </a:lnT>
                    <a:lnB>
                      <a:noFill/>
                    </a:lnB>
                  </a:tcPr>
                </a:tc>
                <a:extLst>
                  <a:ext uri="{0D108BD9-81ED-4DB2-BD59-A6C34878D82A}">
                    <a16:rowId xmlns:a16="http://schemas.microsoft.com/office/drawing/2014/main" val="2099452640"/>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P24</a:t>
                      </a:r>
                    </a:p>
                  </a:txBody>
                  <a:tcPr marL="3289" marR="3289" marT="3289" marB="0" anchor="ctr">
                    <a:lnL>
                      <a:noFill/>
                    </a:lnL>
                    <a:lnR>
                      <a:noFill/>
                    </a:lnR>
                    <a:lnT>
                      <a:noFill/>
                    </a:lnT>
                    <a:lnB>
                      <a:noFill/>
                    </a:lnB>
                  </a:tcPr>
                </a:tc>
                <a:extLst>
                  <a:ext uri="{0D108BD9-81ED-4DB2-BD59-A6C34878D82A}">
                    <a16:rowId xmlns:a16="http://schemas.microsoft.com/office/drawing/2014/main" val="4274861964"/>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O24</a:t>
                      </a:r>
                    </a:p>
                  </a:txBody>
                  <a:tcPr marL="3289" marR="3289" marT="3289" marB="0" anchor="ctr">
                    <a:lnL>
                      <a:noFill/>
                    </a:lnL>
                    <a:lnR>
                      <a:noFill/>
                    </a:lnR>
                    <a:lnT>
                      <a:noFill/>
                    </a:lnT>
                    <a:lnB>
                      <a:noFill/>
                    </a:lnB>
                  </a:tcPr>
                </a:tc>
                <a:extLst>
                  <a:ext uri="{0D108BD9-81ED-4DB2-BD59-A6C34878D82A}">
                    <a16:rowId xmlns:a16="http://schemas.microsoft.com/office/drawing/2014/main" val="1178783953"/>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N10</a:t>
                      </a:r>
                    </a:p>
                  </a:txBody>
                  <a:tcPr marL="3289" marR="3289" marT="3289" marB="0" anchor="ctr">
                    <a:lnL>
                      <a:noFill/>
                    </a:lnL>
                    <a:lnR>
                      <a:noFill/>
                    </a:lnR>
                    <a:lnT>
                      <a:noFill/>
                    </a:lnT>
                    <a:lnB>
                      <a:noFill/>
                    </a:lnB>
                  </a:tcPr>
                </a:tc>
                <a:tc>
                  <a:txBody>
                    <a:bodyPr/>
                    <a:lstStyle/>
                    <a:p>
                      <a:pPr algn="ctr" fontAlgn="ctr"/>
                      <a:r>
                        <a:rPr lang="en-US" sz="700" b="1" i="0" u="none" strike="noStrike" dirty="0">
                          <a:solidFill>
                            <a:schemeClr val="tx2"/>
                          </a:solidFill>
                          <a:effectLst/>
                          <a:latin typeface="Lucida Grande" panose="020B0600040502020204" pitchFamily="34" charset="0"/>
                          <a:cs typeface="Lucida Grande" panose="020B0600040502020204" pitchFamily="34" charset="0"/>
                        </a:rPr>
                        <a:t>N11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N15</a:t>
                      </a:r>
                    </a:p>
                  </a:txBody>
                  <a:tcPr marL="3289" marR="3289" marT="3289" marB="0" anchor="ctr">
                    <a:lnL>
                      <a:noFill/>
                    </a:lnL>
                    <a:lnR>
                      <a:noFill/>
                    </a:lnR>
                    <a:lnT>
                      <a:noFill/>
                    </a:lnT>
                    <a:lnB>
                      <a:noFill/>
                    </a:lnB>
                  </a:tcPr>
                </a:tc>
                <a:tc>
                  <a:txBody>
                    <a:bodyPr/>
                    <a:lstStyle/>
                    <a:p>
                      <a:pPr algn="ctr" fontAlgn="ctr"/>
                      <a:r>
                        <a:rPr lang="en-US" sz="700" b="1" i="0" u="none" strike="noStrike" dirty="0">
                          <a:solidFill>
                            <a:schemeClr val="tx2"/>
                          </a:solidFill>
                          <a:effectLst/>
                          <a:latin typeface="Lucida Grande" panose="020B0600040502020204" pitchFamily="34" charset="0"/>
                          <a:cs typeface="Lucida Grande" panose="020B0600040502020204" pitchFamily="34" charset="0"/>
                        </a:rPr>
                        <a:t>N16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N24</a:t>
                      </a:r>
                    </a:p>
                  </a:txBody>
                  <a:tcPr marL="3289" marR="3289" marT="3289" marB="0" anchor="ctr">
                    <a:lnL>
                      <a:noFill/>
                    </a:lnL>
                    <a:lnR>
                      <a:noFill/>
                    </a:lnR>
                    <a:lnT>
                      <a:noFill/>
                    </a:lnT>
                    <a:lnB>
                      <a:noFill/>
                    </a:lnB>
                  </a:tcPr>
                </a:tc>
                <a:extLst>
                  <a:ext uri="{0D108BD9-81ED-4DB2-BD59-A6C34878D82A}">
                    <a16:rowId xmlns:a16="http://schemas.microsoft.com/office/drawing/2014/main" val="794186511"/>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M24</a:t>
                      </a:r>
                    </a:p>
                  </a:txBody>
                  <a:tcPr marL="3289" marR="3289" marT="3289" marB="0" anchor="ctr">
                    <a:lnL>
                      <a:noFill/>
                    </a:lnL>
                    <a:lnR>
                      <a:noFill/>
                    </a:lnR>
                    <a:lnT>
                      <a:noFill/>
                    </a:lnT>
                    <a:lnB>
                      <a:noFill/>
                    </a:lnB>
                  </a:tcPr>
                </a:tc>
                <a:extLst>
                  <a:ext uri="{0D108BD9-81ED-4DB2-BD59-A6C34878D82A}">
                    <a16:rowId xmlns:a16="http://schemas.microsoft.com/office/drawing/2014/main" val="2415648068"/>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L12</a:t>
                      </a:r>
                    </a:p>
                  </a:txBody>
                  <a:tcPr marL="3289" marR="3289" marT="3289" marB="0" anchor="ctr">
                    <a:lnL>
                      <a:noFill/>
                    </a:lnL>
                    <a:lnR>
                      <a:noFill/>
                    </a:lnR>
                    <a:lnT>
                      <a:noFill/>
                    </a:lnT>
                    <a:lnB>
                      <a:noFill/>
                    </a:lnB>
                  </a:tcPr>
                </a:tc>
                <a:tc>
                  <a:txBody>
                    <a:bodyPr/>
                    <a:lstStyle/>
                    <a:p>
                      <a:pPr algn="ctr" fontAlgn="ctr"/>
                      <a:r>
                        <a:rPr lang="en-US" sz="700" b="1" i="0" u="none" strike="noStrike" dirty="0">
                          <a:solidFill>
                            <a:schemeClr val="tx2"/>
                          </a:solidFill>
                          <a:effectLst/>
                          <a:latin typeface="Lucida Grande" panose="020B0600040502020204" pitchFamily="34" charset="0"/>
                          <a:cs typeface="Lucida Grande" panose="020B0600040502020204" pitchFamily="34" charset="0"/>
                        </a:rPr>
                        <a:t>L13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L24</a:t>
                      </a:r>
                    </a:p>
                  </a:txBody>
                  <a:tcPr marL="3289" marR="3289" marT="3289" marB="0" anchor="ctr">
                    <a:lnL>
                      <a:noFill/>
                    </a:lnL>
                    <a:lnR>
                      <a:noFill/>
                    </a:lnR>
                    <a:lnT>
                      <a:noFill/>
                    </a:lnT>
                    <a:lnB>
                      <a:noFill/>
                    </a:lnB>
                  </a:tcPr>
                </a:tc>
                <a:extLst>
                  <a:ext uri="{0D108BD9-81ED-4DB2-BD59-A6C34878D82A}">
                    <a16:rowId xmlns:a16="http://schemas.microsoft.com/office/drawing/2014/main" val="3634923679"/>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K24</a:t>
                      </a:r>
                    </a:p>
                  </a:txBody>
                  <a:tcPr marL="3289" marR="3289" marT="3289" marB="0" anchor="ctr">
                    <a:lnL>
                      <a:noFill/>
                    </a:lnL>
                    <a:lnR>
                      <a:noFill/>
                    </a:lnR>
                    <a:lnT>
                      <a:noFill/>
                    </a:lnT>
                    <a:lnB>
                      <a:noFill/>
                    </a:lnB>
                  </a:tcPr>
                </a:tc>
                <a:extLst>
                  <a:ext uri="{0D108BD9-81ED-4DB2-BD59-A6C34878D82A}">
                    <a16:rowId xmlns:a16="http://schemas.microsoft.com/office/drawing/2014/main" val="2168788366"/>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J24</a:t>
                      </a:r>
                    </a:p>
                  </a:txBody>
                  <a:tcPr marL="3289" marR="3289" marT="3289" marB="0" anchor="ctr">
                    <a:lnL>
                      <a:noFill/>
                    </a:lnL>
                    <a:lnR>
                      <a:noFill/>
                    </a:lnR>
                    <a:lnT>
                      <a:noFill/>
                    </a:lnT>
                    <a:lnB>
                      <a:noFill/>
                    </a:lnB>
                  </a:tcPr>
                </a:tc>
                <a:extLst>
                  <a:ext uri="{0D108BD9-81ED-4DB2-BD59-A6C34878D82A}">
                    <a16:rowId xmlns:a16="http://schemas.microsoft.com/office/drawing/2014/main" val="856923346"/>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I24</a:t>
                      </a:r>
                    </a:p>
                  </a:txBody>
                  <a:tcPr marL="3289" marR="3289" marT="3289" marB="0" anchor="ctr">
                    <a:lnL>
                      <a:noFill/>
                    </a:lnL>
                    <a:lnR>
                      <a:noFill/>
                    </a:lnR>
                    <a:lnT>
                      <a:noFill/>
                    </a:lnT>
                    <a:lnB>
                      <a:noFill/>
                    </a:lnB>
                  </a:tcPr>
                </a:tc>
                <a:extLst>
                  <a:ext uri="{0D108BD9-81ED-4DB2-BD59-A6C34878D82A}">
                    <a16:rowId xmlns:a16="http://schemas.microsoft.com/office/drawing/2014/main" val="3174750714"/>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H24</a:t>
                      </a:r>
                    </a:p>
                  </a:txBody>
                  <a:tcPr marL="3289" marR="3289" marT="3289" marB="0" anchor="ctr">
                    <a:lnL>
                      <a:noFill/>
                    </a:lnL>
                    <a:lnR>
                      <a:noFill/>
                    </a:lnR>
                    <a:lnT>
                      <a:noFill/>
                    </a:lnT>
                    <a:lnB>
                      <a:noFill/>
                    </a:lnB>
                  </a:tcPr>
                </a:tc>
                <a:extLst>
                  <a:ext uri="{0D108BD9-81ED-4DB2-BD59-A6C34878D82A}">
                    <a16:rowId xmlns:a16="http://schemas.microsoft.com/office/drawing/2014/main" val="2909755919"/>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G24</a:t>
                      </a:r>
                    </a:p>
                  </a:txBody>
                  <a:tcPr marL="3289" marR="3289" marT="3289" marB="0" anchor="ctr">
                    <a:lnL>
                      <a:noFill/>
                    </a:lnL>
                    <a:lnR>
                      <a:noFill/>
                    </a:lnR>
                    <a:lnT>
                      <a:noFill/>
                    </a:lnT>
                    <a:lnB>
                      <a:noFill/>
                    </a:lnB>
                  </a:tcPr>
                </a:tc>
                <a:extLst>
                  <a:ext uri="{0D108BD9-81ED-4DB2-BD59-A6C34878D82A}">
                    <a16:rowId xmlns:a16="http://schemas.microsoft.com/office/drawing/2014/main" val="961471154"/>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F24</a:t>
                      </a:r>
                    </a:p>
                  </a:txBody>
                  <a:tcPr marL="3289" marR="3289" marT="3289" marB="0" anchor="ctr">
                    <a:lnL>
                      <a:noFill/>
                    </a:lnL>
                    <a:lnR>
                      <a:noFill/>
                    </a:lnR>
                    <a:lnT>
                      <a:noFill/>
                    </a:lnT>
                    <a:lnB>
                      <a:noFill/>
                    </a:lnB>
                  </a:tcPr>
                </a:tc>
                <a:extLst>
                  <a:ext uri="{0D108BD9-81ED-4DB2-BD59-A6C34878D82A}">
                    <a16:rowId xmlns:a16="http://schemas.microsoft.com/office/drawing/2014/main" val="2337978919"/>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E24</a:t>
                      </a:r>
                    </a:p>
                  </a:txBody>
                  <a:tcPr marL="3289" marR="3289" marT="3289" marB="0" anchor="ctr">
                    <a:lnL>
                      <a:noFill/>
                    </a:lnL>
                    <a:lnR>
                      <a:noFill/>
                    </a:lnR>
                    <a:lnT>
                      <a:noFill/>
                    </a:lnT>
                    <a:lnB>
                      <a:noFill/>
                    </a:lnB>
                  </a:tcPr>
                </a:tc>
                <a:extLst>
                  <a:ext uri="{0D108BD9-81ED-4DB2-BD59-A6C34878D82A}">
                    <a16:rowId xmlns:a16="http://schemas.microsoft.com/office/drawing/2014/main" val="1957264587"/>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D24</a:t>
                      </a:r>
                    </a:p>
                  </a:txBody>
                  <a:tcPr marL="3289" marR="3289" marT="3289" marB="0" anchor="ctr">
                    <a:lnL>
                      <a:noFill/>
                    </a:lnL>
                    <a:lnR>
                      <a:noFill/>
                    </a:lnR>
                    <a:lnT>
                      <a:noFill/>
                    </a:lnT>
                    <a:lnB>
                      <a:noFill/>
                    </a:lnB>
                  </a:tcPr>
                </a:tc>
                <a:extLst>
                  <a:ext uri="{0D108BD9-81ED-4DB2-BD59-A6C34878D82A}">
                    <a16:rowId xmlns:a16="http://schemas.microsoft.com/office/drawing/2014/main" val="918308070"/>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C24</a:t>
                      </a:r>
                    </a:p>
                  </a:txBody>
                  <a:tcPr marL="3289" marR="3289" marT="3289" marB="0" anchor="ctr">
                    <a:lnL>
                      <a:noFill/>
                    </a:lnL>
                    <a:lnR>
                      <a:noFill/>
                    </a:lnR>
                    <a:lnT>
                      <a:noFill/>
                    </a:lnT>
                    <a:lnB>
                      <a:noFill/>
                    </a:lnB>
                  </a:tcPr>
                </a:tc>
                <a:extLst>
                  <a:ext uri="{0D108BD9-81ED-4DB2-BD59-A6C34878D82A}">
                    <a16:rowId xmlns:a16="http://schemas.microsoft.com/office/drawing/2014/main" val="281423620"/>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B23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B24</a:t>
                      </a:r>
                    </a:p>
                  </a:txBody>
                  <a:tcPr marL="3289" marR="3289" marT="3289" marB="0" anchor="ctr">
                    <a:lnL>
                      <a:noFill/>
                    </a:lnL>
                    <a:lnR>
                      <a:noFill/>
                    </a:lnR>
                    <a:lnT>
                      <a:noFill/>
                    </a:lnT>
                    <a:lnB>
                      <a:noFill/>
                    </a:lnB>
                  </a:tcPr>
                </a:tc>
                <a:extLst>
                  <a:ext uri="{0D108BD9-81ED-4DB2-BD59-A6C34878D82A}">
                    <a16:rowId xmlns:a16="http://schemas.microsoft.com/office/drawing/2014/main" val="3977121420"/>
                  </a:ext>
                </a:extLst>
              </a:tr>
              <a:tr h="172436">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A10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A11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A12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A13</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A14</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A15</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A16</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A17</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A18</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A19</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A20</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A21</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A22</a:t>
                      </a:r>
                    </a:p>
                  </a:txBody>
                  <a:tcPr marL="3289" marR="3289" marT="3289" marB="0" anchor="ctr">
                    <a:lnL>
                      <a:noFill/>
                    </a:lnL>
                    <a:lnR>
                      <a:noFill/>
                    </a:lnR>
                    <a:lnT>
                      <a:noFill/>
                    </a:lnT>
                    <a:lnB>
                      <a:noFill/>
                    </a:lnB>
                  </a:tcPr>
                </a:tc>
                <a:tc>
                  <a:txBody>
                    <a:bodyPr/>
                    <a:lstStyle/>
                    <a:p>
                      <a:pPr algn="ctr" fontAlgn="ctr"/>
                      <a:r>
                        <a:rPr lang="en-US" sz="700" b="1" i="0" u="none" strike="noStrike">
                          <a:solidFill>
                            <a:schemeClr val="tx2"/>
                          </a:solidFill>
                          <a:effectLst/>
                          <a:latin typeface="Lucida Grande" panose="020B0600040502020204" pitchFamily="34" charset="0"/>
                          <a:cs typeface="Lucida Grande" panose="020B0600040502020204" pitchFamily="34" charset="0"/>
                        </a:rPr>
                        <a:t>A23</a:t>
                      </a:r>
                    </a:p>
                  </a:txBody>
                  <a:tcPr marL="3289" marR="3289" marT="3289" marB="0" anchor="ctr">
                    <a:lnL>
                      <a:noFill/>
                    </a:lnL>
                    <a:lnR>
                      <a:noFill/>
                    </a:lnR>
                    <a:lnT>
                      <a:noFill/>
                    </a:lnT>
                    <a:lnB>
                      <a:noFill/>
                    </a:lnB>
                  </a:tcPr>
                </a:tc>
                <a:tc>
                  <a:txBody>
                    <a:bodyPr/>
                    <a:lstStyle/>
                    <a:p>
                      <a:pPr algn="ctr" fontAlgn="ctr"/>
                      <a:r>
                        <a:rPr lang="en-US" sz="700" b="1" i="0" u="none" strike="noStrike" dirty="0">
                          <a:solidFill>
                            <a:schemeClr val="tx2"/>
                          </a:solidFill>
                          <a:effectLst/>
                          <a:latin typeface="Lucida Grande" panose="020B0600040502020204" pitchFamily="34" charset="0"/>
                          <a:cs typeface="Lucida Grande" panose="020B0600040502020204" pitchFamily="34" charset="0"/>
                        </a:rPr>
                        <a:t>A24</a:t>
                      </a:r>
                    </a:p>
                  </a:txBody>
                  <a:tcPr marL="3289" marR="3289" marT="3289" marB="0" anchor="ctr">
                    <a:lnL>
                      <a:noFill/>
                    </a:lnL>
                    <a:lnR>
                      <a:noFill/>
                    </a:lnR>
                    <a:lnT>
                      <a:noFill/>
                    </a:lnT>
                    <a:lnB>
                      <a:noFill/>
                    </a:lnB>
                  </a:tcPr>
                </a:tc>
                <a:extLst>
                  <a:ext uri="{0D108BD9-81ED-4DB2-BD59-A6C34878D82A}">
                    <a16:rowId xmlns:a16="http://schemas.microsoft.com/office/drawing/2014/main" val="1012818543"/>
                  </a:ext>
                </a:extLst>
              </a:tr>
            </a:tbl>
          </a:graphicData>
        </a:graphic>
      </p:graphicFrame>
      <p:sp>
        <p:nvSpPr>
          <p:cNvPr id="15" name="Text Placeholder 3">
            <a:extLst>
              <a:ext uri="{FF2B5EF4-FFF2-40B4-BE49-F238E27FC236}">
                <a16:creationId xmlns:a16="http://schemas.microsoft.com/office/drawing/2014/main" id="{0D1FBC08-54F3-4449-9098-8235348947D9}"/>
              </a:ext>
            </a:extLst>
          </p:cNvPr>
          <p:cNvSpPr>
            <a:spLocks noGrp="1"/>
          </p:cNvSpPr>
          <p:nvPr>
            <p:ph type="body" sz="half" idx="2"/>
          </p:nvPr>
        </p:nvSpPr>
        <p:spPr>
          <a:xfrm>
            <a:off x="457200" y="1168797"/>
            <a:ext cx="3008313" cy="4138468"/>
          </a:xfrm>
        </p:spPr>
        <p:txBody>
          <a:bodyPr>
            <a:normAutofit/>
          </a:bodyPr>
          <a:lstStyle/>
          <a:p>
            <a:r>
              <a:rPr lang="en-US" dirty="0"/>
              <a:t>Detector Array modeled as 576 1”x1” squares.</a:t>
            </a:r>
          </a:p>
          <a:p>
            <a:endParaRPr lang="en-US" dirty="0"/>
          </a:p>
          <a:p>
            <a:r>
              <a:rPr lang="en-US" dirty="0"/>
              <a:t>Array covers a 4 ft</a:t>
            </a:r>
            <a:r>
              <a:rPr lang="en-US" baseline="30000" dirty="0"/>
              <a:t>2</a:t>
            </a:r>
            <a:r>
              <a:rPr lang="en-US" dirty="0"/>
              <a:t> plane</a:t>
            </a:r>
          </a:p>
          <a:p>
            <a:endParaRPr lang="en-US" dirty="0"/>
          </a:p>
          <a:p>
            <a:r>
              <a:rPr lang="en-US" dirty="0"/>
              <a:t>Model uses GEOMEGA </a:t>
            </a:r>
            <a:r>
              <a:rPr lang="en-US" dirty="0" err="1"/>
              <a:t>BlackAbsorber</a:t>
            </a:r>
            <a:r>
              <a:rPr lang="en-US" dirty="0"/>
              <a:t> function to simulate full energy deposition and end particle track on detector face. </a:t>
            </a:r>
          </a:p>
          <a:p>
            <a:endParaRPr lang="en-US" dirty="0"/>
          </a:p>
        </p:txBody>
      </p:sp>
    </p:spTree>
    <p:extLst>
      <p:ext uri="{BB962C8B-B14F-4D97-AF65-F5344CB8AC3E}">
        <p14:creationId xmlns:p14="http://schemas.microsoft.com/office/powerpoint/2010/main" val="5158354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0" name="Text Placeholder 3"/>
              <p:cNvSpPr>
                <a:spLocks noGrp="1"/>
              </p:cNvSpPr>
              <p:nvPr>
                <p:ph type="body" sz="half" idx="2"/>
              </p:nvPr>
            </p:nvSpPr>
            <p:spPr>
              <a:xfrm>
                <a:off x="457200" y="1168797"/>
                <a:ext cx="8098221" cy="4138468"/>
              </a:xfrm>
            </p:spPr>
            <p:txBody>
              <a:bodyPr>
                <a:normAutofit fontScale="92500" lnSpcReduction="10000"/>
              </a:bodyPr>
              <a:lstStyle/>
              <a:p>
                <a:r>
                  <a:rPr lang="en-US" dirty="0"/>
                  <a:t>Flux:</a:t>
                </a:r>
              </a:p>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𝜙</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𝒜</m:t>
                          </m:r>
                          <m:r>
                            <a:rPr lang="en-US" b="0" i="1" smtClean="0">
                              <a:latin typeface="Cambria Math" panose="02040503050406030204" pitchFamily="18" charset="0"/>
                              <a:ea typeface="Cambria Math" panose="02040503050406030204" pitchFamily="18" charset="0"/>
                            </a:rPr>
                            <m:t>𝐵</m:t>
                          </m:r>
                        </m:num>
                        <m:den>
                          <m:r>
                            <a:rPr lang="en-US" b="0" i="1" smtClean="0">
                              <a:latin typeface="Cambria Math" panose="02040503050406030204" pitchFamily="18" charset="0"/>
                              <a:ea typeface="Cambria Math" panose="02040503050406030204" pitchFamily="18" charset="0"/>
                            </a:rPr>
                            <m:t>4</m:t>
                          </m:r>
                          <m:r>
                            <a:rPr lang="en-US" b="0" i="1" smtClean="0">
                              <a:latin typeface="Cambria Math" panose="02040503050406030204" pitchFamily="18" charset="0"/>
                              <a:ea typeface="Cambria Math" panose="02040503050406030204" pitchFamily="18" charset="0"/>
                            </a:rPr>
                            <m:t>𝜋</m:t>
                          </m:r>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𝑅</m:t>
                              </m:r>
                            </m:e>
                            <m:sup>
                              <m:r>
                                <a:rPr lang="en-US" b="0" i="1" smtClean="0">
                                  <a:latin typeface="Cambria Math" panose="02040503050406030204" pitchFamily="18" charset="0"/>
                                  <a:ea typeface="Cambria Math" panose="02040503050406030204" pitchFamily="18" charset="0"/>
                                </a:rPr>
                                <m:t>2</m:t>
                              </m:r>
                            </m:sup>
                          </m:sSup>
                        </m:den>
                      </m:f>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m:t>
                      </m:r>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𝑚</m:t>
                          </m:r>
                        </m:e>
                        <m:sup>
                          <m:r>
                            <a:rPr lang="en-US" b="0" i="1" smtClean="0">
                              <a:latin typeface="Cambria Math" panose="02040503050406030204" pitchFamily="18" charset="0"/>
                              <a:ea typeface="Cambria Math" panose="02040503050406030204" pitchFamily="18" charset="0"/>
                            </a:rPr>
                            <m:t>−2</m:t>
                          </m:r>
                        </m:sup>
                      </m:sSup>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𝑠</m:t>
                          </m:r>
                        </m:e>
                        <m:sup>
                          <m:r>
                            <a:rPr lang="en-US" b="0" i="1" smtClean="0">
                              <a:latin typeface="Cambria Math" panose="02040503050406030204" pitchFamily="18" charset="0"/>
                              <a:ea typeface="Cambria Math" panose="02040503050406030204" pitchFamily="18" charset="0"/>
                            </a:rPr>
                            <m:t>−1</m:t>
                          </m:r>
                        </m:sup>
                      </m:sSup>
                      <m:r>
                        <a:rPr lang="en-US" b="0" i="1" smtClean="0">
                          <a:latin typeface="Cambria Math" panose="02040503050406030204" pitchFamily="18" charset="0"/>
                          <a:ea typeface="Cambria Math" panose="02040503050406030204" pitchFamily="18" charset="0"/>
                        </a:rPr>
                        <m:t>)</m:t>
                      </m:r>
                    </m:oMath>
                  </m:oMathPara>
                </a14:m>
                <a:endParaRPr lang="en-US" dirty="0"/>
              </a:p>
              <a:p>
                <a:r>
                  <a:rPr lang="en-US" dirty="0"/>
                  <a:t>Where:</a:t>
                </a:r>
              </a:p>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𝒜</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𝑆𝑜𝑢𝑟𝑐𝑒</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𝐴𝑐𝑡𝑖𝑣𝑖𝑡𝑦</m:t>
                      </m:r>
                      <m:r>
                        <a:rPr lang="en-US" b="0" i="1" smtClean="0">
                          <a:latin typeface="Cambria Math" panose="02040503050406030204" pitchFamily="18" charset="0"/>
                          <a:ea typeface="Cambria Math" panose="02040503050406030204" pitchFamily="18" charset="0"/>
                        </a:rPr>
                        <m:t> </m:t>
                      </m:r>
                      <m:d>
                        <m:dPr>
                          <m:ctrlPr>
                            <a:rPr lang="en-US" b="0" i="1" smtClean="0">
                              <a:latin typeface="Cambria Math" panose="02040503050406030204" pitchFamily="18" charset="0"/>
                              <a:ea typeface="Cambria Math" panose="02040503050406030204" pitchFamily="18" charset="0"/>
                            </a:rPr>
                          </m:ctrlPr>
                        </m:dPr>
                        <m:e>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𝑠</m:t>
                              </m:r>
                            </m:e>
                            <m:sup>
                              <m:r>
                                <a:rPr lang="en-US" b="0" i="1" smtClean="0">
                                  <a:latin typeface="Cambria Math" panose="02040503050406030204" pitchFamily="18" charset="0"/>
                                  <a:ea typeface="Cambria Math" panose="02040503050406030204" pitchFamily="18" charset="0"/>
                                </a:rPr>
                                <m:t>−1</m:t>
                              </m:r>
                            </m:sup>
                          </m:sSup>
                        </m:e>
                      </m:d>
                    </m:oMath>
                  </m:oMathPara>
                </a14:m>
                <a:endParaRPr lang="en-US" b="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ea typeface="Cambria Math" panose="02040503050406030204" pitchFamily="18" charset="0"/>
                        </a:rPr>
                        <m:t>𝐵</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𝐵𝑟𝑎𝑛𝑐h𝑖𝑛𝑔</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𝑅𝑎𝑡𝑖𝑜</m:t>
                      </m:r>
                      <m:r>
                        <a:rPr lang="en-US" b="0" i="1" smtClean="0">
                          <a:latin typeface="Cambria Math" panose="02040503050406030204" pitchFamily="18" charset="0"/>
                          <a:ea typeface="Cambria Math" panose="02040503050406030204" pitchFamily="18" charset="0"/>
                        </a:rPr>
                        <m:t> </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m:t>
                          </m:r>
                        </m:e>
                      </m:d>
                    </m:oMath>
                  </m:oMathPara>
                </a14:m>
                <a:endParaRPr lang="en-US" b="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ea typeface="Cambria Math" panose="02040503050406030204" pitchFamily="18" charset="0"/>
                        </a:rPr>
                        <m:t>𝑅</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𝐷𝑖𝑠𝑡𝑎𝑛𝑐𝑒</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𝑓𝑟𝑜𝑚</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𝑆𝑜𝑢𝑟𝑐𝑒</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𝑡𝑜</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𝐷𝑒𝑐𝑡𝑒𝑐𝑡𝑜𝑟</m:t>
                      </m:r>
                      <m:r>
                        <a:rPr lang="en-US" b="0" i="1" smtClean="0">
                          <a:latin typeface="Cambria Math" panose="02040503050406030204" pitchFamily="18" charset="0"/>
                          <a:ea typeface="Cambria Math" panose="02040503050406030204" pitchFamily="18" charset="0"/>
                        </a:rPr>
                        <m:t> </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𝑐𝑚</m:t>
                          </m:r>
                        </m:e>
                      </m:d>
                    </m:oMath>
                  </m:oMathPara>
                </a14:m>
                <a:endParaRPr lang="en-US" b="0" dirty="0">
                  <a:ea typeface="Cambria Math" panose="02040503050406030204" pitchFamily="18" charset="0"/>
                </a:endParaRPr>
              </a:p>
              <a:p>
                <a:endParaRPr lang="en-US" dirty="0"/>
              </a:p>
              <a:p>
                <a:r>
                  <a:rPr lang="en-US" dirty="0"/>
                  <a:t>Count-rate:</a:t>
                </a: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𝐶𝑅</m:t>
                      </m:r>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𝜙</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𝐴</m:t>
                          </m:r>
                        </m:e>
                        <m:sub>
                          <m:r>
                            <a:rPr lang="en-US" b="0" i="1" smtClean="0">
                              <a:latin typeface="Cambria Math" panose="02040503050406030204" pitchFamily="18" charset="0"/>
                              <a:ea typeface="Cambria Math" panose="02040503050406030204" pitchFamily="18" charset="0"/>
                            </a:rPr>
                            <m:t>𝑑</m:t>
                          </m:r>
                        </m:sub>
                      </m:sSub>
                      <m:r>
                        <a:rPr lang="en-US" b="0" i="1" smtClean="0">
                          <a:latin typeface="Cambria Math" panose="02040503050406030204" pitchFamily="18" charset="0"/>
                          <a:ea typeface="Cambria Math" panose="02040503050406030204" pitchFamily="18" charset="0"/>
                        </a:rPr>
                        <m:t>𝜂</m:t>
                      </m:r>
                      <m:r>
                        <a:rPr lang="en-US" b="0" i="1" smtClean="0">
                          <a:latin typeface="Cambria Math" panose="02040503050406030204" pitchFamily="18" charset="0"/>
                          <a:ea typeface="Cambria Math" panose="02040503050406030204" pitchFamily="18" charset="0"/>
                        </a:rPr>
                        <m:t> (</m:t>
                      </m:r>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𝑠</m:t>
                          </m:r>
                        </m:e>
                        <m:sup>
                          <m:r>
                            <a:rPr lang="en-US" b="0" i="1" smtClean="0">
                              <a:latin typeface="Cambria Math" panose="02040503050406030204" pitchFamily="18" charset="0"/>
                              <a:ea typeface="Cambria Math" panose="02040503050406030204" pitchFamily="18" charset="0"/>
                            </a:rPr>
                            <m:t>−1</m:t>
                          </m:r>
                        </m:sup>
                      </m:sSup>
                      <m:r>
                        <a:rPr lang="en-US" b="0" i="1" smtClean="0">
                          <a:latin typeface="Cambria Math" panose="02040503050406030204" pitchFamily="18" charset="0"/>
                          <a:ea typeface="Cambria Math" panose="02040503050406030204" pitchFamily="18" charset="0"/>
                        </a:rPr>
                        <m:t>)</m:t>
                      </m:r>
                    </m:oMath>
                  </m:oMathPara>
                </a14:m>
                <a:endParaRPr lang="en-US" dirty="0"/>
              </a:p>
              <a:p>
                <a:endParaRPr lang="en-US" dirty="0"/>
              </a:p>
              <a:p>
                <a:r>
                  <a:rPr lang="en-US" dirty="0"/>
                  <a:t>Where:</a:t>
                </a:r>
              </a:p>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𝐴</m:t>
                          </m:r>
                        </m:e>
                        <m:sub>
                          <m:r>
                            <a:rPr lang="en-US" i="1">
                              <a:latin typeface="Cambria Math" panose="02040503050406030204" pitchFamily="18" charset="0"/>
                              <a:ea typeface="Cambria Math" panose="02040503050406030204" pitchFamily="18" charset="0"/>
                            </a:rPr>
                            <m:t>𝑑</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𝐴𝑟𝑒𝑎</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𝐷𝑒𝑡𝑒𝑐𝑡𝑜𝑟</m:t>
                      </m:r>
                      <m:r>
                        <a:rPr lang="en-US" b="0" i="1" smtClean="0">
                          <a:latin typeface="Cambria Math" panose="02040503050406030204" pitchFamily="18" charset="0"/>
                          <a:ea typeface="Cambria Math" panose="02040503050406030204" pitchFamily="18" charset="0"/>
                        </a:rPr>
                        <m:t> </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𝑐</m:t>
                          </m:r>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𝑚</m:t>
                              </m:r>
                            </m:e>
                            <m:sup>
                              <m:r>
                                <a:rPr lang="en-US" b="0" i="1" smtClean="0">
                                  <a:latin typeface="Cambria Math" panose="02040503050406030204" pitchFamily="18" charset="0"/>
                                  <a:ea typeface="Cambria Math" panose="02040503050406030204" pitchFamily="18" charset="0"/>
                                </a:rPr>
                                <m:t>2</m:t>
                              </m:r>
                            </m:sup>
                          </m:sSup>
                        </m:e>
                      </m:d>
                    </m:oMath>
                  </m:oMathPara>
                </a14:m>
                <a:endParaRPr lang="en-US" b="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ea typeface="Cambria Math" panose="02040503050406030204" pitchFamily="18" charset="0"/>
                        </a:rPr>
                        <m:t>𝜂</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𝐷𝑒𝑡𝑒𝑐𝑡𝑜𝑟</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𝐸𝑓𝑓𝑖𝑐𝑖𝑒𝑛𝑐𝑦</m:t>
                      </m:r>
                      <m:r>
                        <a:rPr lang="en-US" b="0" i="1" smtClean="0">
                          <a:latin typeface="Cambria Math" panose="02040503050406030204" pitchFamily="18" charset="0"/>
                          <a:ea typeface="Cambria Math" panose="02040503050406030204" pitchFamily="18" charset="0"/>
                        </a:rPr>
                        <m:t> (%)</m:t>
                      </m:r>
                    </m:oMath>
                  </m:oMathPara>
                </a14:m>
                <a:endParaRPr lang="en-US" b="0" dirty="0">
                  <a:ea typeface="Cambria Math" panose="02040503050406030204" pitchFamily="18" charset="0"/>
                </a:endParaRPr>
              </a:p>
              <a:p>
                <a:endParaRPr lang="en-US" dirty="0">
                  <a:ea typeface="Cambria Math" panose="02040503050406030204" pitchFamily="18" charset="0"/>
                </a:endParaRPr>
              </a:p>
              <a:p>
                <a:r>
                  <a:rPr lang="en-US" dirty="0">
                    <a:ea typeface="Cambria Math" panose="02040503050406030204" pitchFamily="18" charset="0"/>
                  </a:rPr>
                  <a:t>CR Results:				</a:t>
                </a:r>
                <a:r>
                  <a:rPr lang="en-US" b="1" dirty="0">
                    <a:ea typeface="Cambria Math" panose="02040503050406030204" pitchFamily="18" charset="0"/>
                  </a:rPr>
                  <a:t>389.27 (expected) / 369 (simulation) </a:t>
                </a:r>
              </a:p>
              <a:p>
                <a:endParaRPr lang="en-US" b="0" dirty="0">
                  <a:ea typeface="Cambria Math" panose="02040503050406030204" pitchFamily="18" charset="0"/>
                </a:endParaRPr>
              </a:p>
              <a:p>
                <a:r>
                  <a:rPr lang="en-US" b="0" dirty="0">
                    <a:ea typeface="Cambria Math" panose="02040503050406030204" pitchFamily="18" charset="0"/>
                  </a:rPr>
                  <a:t>Simulating 1 𝜇Ci </a:t>
                </a:r>
                <a:r>
                  <a:rPr lang="en-US" b="0" baseline="30000" dirty="0">
                    <a:ea typeface="Cambria Math" panose="02040503050406030204" pitchFamily="18" charset="0"/>
                  </a:rPr>
                  <a:t>60</a:t>
                </a:r>
                <a:r>
                  <a:rPr lang="en-US" dirty="0">
                    <a:ea typeface="Cambria Math" panose="02040503050406030204" pitchFamily="18" charset="0"/>
                  </a:rPr>
                  <a:t>Co source, 99.9826% Branching Ratio for 1.33 MeV Gamma, 167.64 cm (5.5ft) distance, and 3716.12 cm</a:t>
                </a:r>
                <a:r>
                  <a:rPr lang="en-US" baseline="30000" dirty="0">
                    <a:ea typeface="Cambria Math" panose="02040503050406030204" pitchFamily="18" charset="0"/>
                  </a:rPr>
                  <a:t>2</a:t>
                </a:r>
                <a:r>
                  <a:rPr lang="en-US" dirty="0">
                    <a:ea typeface="Cambria Math" panose="02040503050406030204" pitchFamily="18" charset="0"/>
                  </a:rPr>
                  <a:t> (4 ft</a:t>
                </a:r>
                <a:r>
                  <a:rPr lang="en-US" baseline="30000" dirty="0">
                    <a:ea typeface="Cambria Math" panose="02040503050406030204" pitchFamily="18" charset="0"/>
                  </a:rPr>
                  <a:t>2</a:t>
                </a:r>
                <a:r>
                  <a:rPr lang="en-US" dirty="0">
                    <a:ea typeface="Cambria Math" panose="02040503050406030204" pitchFamily="18" charset="0"/>
                  </a:rPr>
                  <a:t>) Detector Area, and 100% efficiency. </a:t>
                </a:r>
              </a:p>
              <a:p>
                <a:endParaRPr lang="en-US" dirty="0"/>
              </a:p>
            </p:txBody>
          </p:sp>
        </mc:Choice>
        <mc:Fallback xmlns="">
          <p:sp>
            <p:nvSpPr>
              <p:cNvPr id="10" name="Text Placeholder 3"/>
              <p:cNvSpPr>
                <a:spLocks noGrp="1" noRot="1" noChangeAspect="1" noMove="1" noResize="1" noEditPoints="1" noAdjustHandles="1" noChangeArrowheads="1" noChangeShapeType="1" noTextEdit="1"/>
              </p:cNvSpPr>
              <p:nvPr>
                <p:ph type="body" sz="half" idx="2"/>
              </p:nvPr>
            </p:nvSpPr>
            <p:spPr>
              <a:xfrm>
                <a:off x="457200" y="1168797"/>
                <a:ext cx="8098221" cy="4138468"/>
              </a:xfrm>
              <a:blipFill>
                <a:blip r:embed="rId3"/>
                <a:stretch>
                  <a:fillRect l="-157" t="-612"/>
                </a:stretch>
              </a:blipFill>
            </p:spPr>
            <p:txBody>
              <a:bodyPr/>
              <a:lstStyle/>
              <a:p>
                <a:r>
                  <a:rPr lang="en-US">
                    <a:noFill/>
                  </a:rPr>
                  <a:t> </a:t>
                </a:r>
              </a:p>
            </p:txBody>
          </p:sp>
        </mc:Fallback>
      </mc:AlternateContent>
      <p:sp>
        <p:nvSpPr>
          <p:cNvPr id="8" name="Title 1"/>
          <p:cNvSpPr>
            <a:spLocks noGrp="1"/>
          </p:cNvSpPr>
          <p:nvPr>
            <p:ph type="title"/>
          </p:nvPr>
        </p:nvSpPr>
        <p:spPr>
          <a:xfrm>
            <a:off x="457200" y="763808"/>
            <a:ext cx="8635806" cy="404988"/>
          </a:xfrm>
        </p:spPr>
        <p:txBody>
          <a:bodyPr>
            <a:noAutofit/>
          </a:bodyPr>
          <a:lstStyle/>
          <a:p>
            <a:r>
              <a:rPr lang="en-US" sz="2800" dirty="0"/>
              <a:t>EXPECTED VALUES: Mathematical Flux and Count-rate Calculations</a:t>
            </a:r>
          </a:p>
        </p:txBody>
      </p:sp>
      <p:sp>
        <p:nvSpPr>
          <p:cNvPr id="4" name="Text Placeholder 3">
            <a:extLst>
              <a:ext uri="{FF2B5EF4-FFF2-40B4-BE49-F238E27FC236}">
                <a16:creationId xmlns:a16="http://schemas.microsoft.com/office/drawing/2014/main" id="{84E5ECD2-C7D6-4B44-A28A-C03197FE1ED9}"/>
              </a:ext>
            </a:extLst>
          </p:cNvPr>
          <p:cNvSpPr txBox="1">
            <a:spLocks/>
          </p:cNvSpPr>
          <p:nvPr/>
        </p:nvSpPr>
        <p:spPr>
          <a:xfrm>
            <a:off x="3575049" y="5307265"/>
            <a:ext cx="5517957" cy="315770"/>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rgbClr val="2D637F"/>
                </a:solidFill>
                <a:latin typeface="Lucida Grande"/>
                <a:ea typeface="+mn-ea"/>
                <a:cs typeface="Lucida Grande"/>
              </a:defRPr>
            </a:lvl1pPr>
            <a:lvl2pPr marL="457200" indent="0" algn="l" defTabSz="457200" rtl="0" eaLnBrk="1" latinLnBrk="0" hangingPunct="1">
              <a:spcBef>
                <a:spcPct val="20000"/>
              </a:spcBef>
              <a:buFont typeface="Arial"/>
              <a:buNone/>
              <a:defRPr sz="1200" kern="1200">
                <a:solidFill>
                  <a:srgbClr val="2D637F"/>
                </a:solidFill>
                <a:latin typeface="Lucida Grande"/>
                <a:ea typeface="+mn-ea"/>
                <a:cs typeface="Lucida Grande"/>
              </a:defRPr>
            </a:lvl2pPr>
            <a:lvl3pPr marL="914400" indent="0" algn="l" defTabSz="457200" rtl="0" eaLnBrk="1" latinLnBrk="0" hangingPunct="1">
              <a:spcBef>
                <a:spcPct val="20000"/>
              </a:spcBef>
              <a:buFont typeface="Arial"/>
              <a:buNone/>
              <a:defRPr sz="1000" kern="1200">
                <a:solidFill>
                  <a:srgbClr val="2D637F"/>
                </a:solidFill>
                <a:latin typeface="Lucida Grande"/>
                <a:ea typeface="+mn-ea"/>
                <a:cs typeface="Lucida Grande"/>
              </a:defRPr>
            </a:lvl3pPr>
            <a:lvl4pPr marL="13716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4pPr>
            <a:lvl5pPr marL="18288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dirty="0"/>
              <a:t>*Morse, Analytical Methods for Nonproliferation, pg. 24</a:t>
            </a:r>
          </a:p>
        </p:txBody>
      </p:sp>
    </p:spTree>
    <p:extLst>
      <p:ext uri="{BB962C8B-B14F-4D97-AF65-F5344CB8AC3E}">
        <p14:creationId xmlns:p14="http://schemas.microsoft.com/office/powerpoint/2010/main" val="1855801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0" name="Text Placeholder 3"/>
              <p:cNvSpPr>
                <a:spLocks noGrp="1"/>
              </p:cNvSpPr>
              <p:nvPr>
                <p:ph type="body" sz="half" idx="2"/>
              </p:nvPr>
            </p:nvSpPr>
            <p:spPr>
              <a:xfrm>
                <a:off x="457200" y="1168796"/>
                <a:ext cx="8098221" cy="4002293"/>
              </a:xfrm>
            </p:spPr>
            <p:txBody>
              <a:bodyPr>
                <a:normAutofit lnSpcReduction="10000"/>
              </a:bodyPr>
              <a:lstStyle/>
              <a:p>
                <a:r>
                  <a:rPr lang="en-US" dirty="0"/>
                  <a:t>Attenuation:</a:t>
                </a:r>
              </a:p>
              <a:p>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f>
                            <m:fPr>
                              <m:type m:val="skw"/>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𝜇</m:t>
                              </m:r>
                            </m:num>
                            <m:den>
                              <m:r>
                                <a:rPr lang="en-US" b="0" i="1" smtClean="0">
                                  <a:latin typeface="Cambria Math" panose="02040503050406030204" pitchFamily="18" charset="0"/>
                                  <a:ea typeface="Cambria Math" panose="02040503050406030204" pitchFamily="18" charset="0"/>
                                </a:rPr>
                                <m:t>𝜌</m:t>
                              </m:r>
                            </m:den>
                          </m:f>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𝜌</m:t>
                          </m:r>
                          <m:r>
                            <m:rPr>
                              <m:sty m:val="p"/>
                            </m:rPr>
                            <a:rPr lang="el-GR" b="0" i="1" smtClean="0">
                              <a:latin typeface="Cambria Math" panose="02040503050406030204" pitchFamily="18" charset="0"/>
                              <a:ea typeface="Cambria Math" panose="02040503050406030204" pitchFamily="18" charset="0"/>
                            </a:rPr>
                            <m:t>Δ</m:t>
                          </m:r>
                          <m:r>
                            <a:rPr lang="en-US" b="0" i="1" smtClean="0">
                              <a:latin typeface="Cambria Math" panose="02040503050406030204" pitchFamily="18" charset="0"/>
                              <a:ea typeface="Cambria Math" panose="02040503050406030204" pitchFamily="18" charset="0"/>
                            </a:rPr>
                            <m:t>𝐿</m:t>
                          </m:r>
                        </m:sup>
                      </m:sSup>
                    </m:oMath>
                  </m:oMathPara>
                </a14:m>
                <a:endParaRPr lang="en-US" dirty="0"/>
              </a:p>
              <a:p>
                <a:r>
                  <a:rPr lang="en-US" dirty="0"/>
                  <a:t>Where:</a:t>
                </a:r>
              </a:p>
              <a:p>
                <a:pPr/>
                <a14:m>
                  <m:oMathPara xmlns:m="http://schemas.openxmlformats.org/officeDocument/2006/math">
                    <m:oMathParaPr>
                      <m:jc m:val="centerGroup"/>
                    </m:oMathParaPr>
                    <m:oMath xmlns:m="http://schemas.openxmlformats.org/officeDocument/2006/math">
                      <m:f>
                        <m:fPr>
                          <m:type m:val="skw"/>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𝜇</m:t>
                          </m:r>
                        </m:num>
                        <m:den>
                          <m:r>
                            <a:rPr lang="en-US" i="1">
                              <a:latin typeface="Cambria Math" panose="02040503050406030204" pitchFamily="18" charset="0"/>
                              <a:ea typeface="Cambria Math" panose="02040503050406030204" pitchFamily="18" charset="0"/>
                            </a:rPr>
                            <m:t>𝜌</m:t>
                          </m:r>
                        </m:den>
                      </m:f>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𝑀𝑎𝑠𝑠</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𝐴𝑡𝑡𝑒𝑛𝑡𝑢𝑎𝑡𝑖𝑜𝑛</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𝐶𝑜𝑒𝑓𝑓𝑖𝑐𝑖𝑒𝑛𝑡</m:t>
                      </m:r>
                      <m:r>
                        <a:rPr lang="en-US" b="0" i="1" smtClean="0">
                          <a:latin typeface="Cambria Math" panose="02040503050406030204" pitchFamily="18" charset="0"/>
                          <a:ea typeface="Cambria Math" panose="02040503050406030204" pitchFamily="18" charset="0"/>
                        </a:rPr>
                        <m:t> </m:t>
                      </m:r>
                      <m:d>
                        <m:dPr>
                          <m:ctrlPr>
                            <a:rPr lang="en-US" b="0" i="1" smtClean="0">
                              <a:latin typeface="Cambria Math" panose="02040503050406030204" pitchFamily="18" charset="0"/>
                              <a:ea typeface="Cambria Math" panose="02040503050406030204" pitchFamily="18" charset="0"/>
                            </a:rPr>
                          </m:ctrlPr>
                        </m:dPr>
                        <m:e>
                          <m:f>
                            <m:fPr>
                              <m:type m:val="skw"/>
                              <m:ctrlPr>
                                <a:rPr lang="en-US" b="0" i="1" smtClean="0">
                                  <a:latin typeface="Cambria Math" panose="02040503050406030204" pitchFamily="18" charset="0"/>
                                  <a:ea typeface="Cambria Math" panose="02040503050406030204" pitchFamily="18" charset="0"/>
                                </a:rPr>
                              </m:ctrlPr>
                            </m:fPr>
                            <m:num>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𝑐𝑚</m:t>
                                  </m:r>
                                </m:e>
                                <m:sup>
                                  <m:r>
                                    <a:rPr lang="en-US" b="0" i="1" smtClean="0">
                                      <a:latin typeface="Cambria Math" panose="02040503050406030204" pitchFamily="18" charset="0"/>
                                      <a:ea typeface="Cambria Math" panose="02040503050406030204" pitchFamily="18" charset="0"/>
                                    </a:rPr>
                                    <m:t>2</m:t>
                                  </m:r>
                                </m:sup>
                              </m:sSup>
                            </m:num>
                            <m:den>
                              <m:r>
                                <a:rPr lang="en-US" b="0" i="1" smtClean="0">
                                  <a:latin typeface="Cambria Math" panose="02040503050406030204" pitchFamily="18" charset="0"/>
                                  <a:ea typeface="Cambria Math" panose="02040503050406030204" pitchFamily="18" charset="0"/>
                                </a:rPr>
                                <m:t>𝑔</m:t>
                              </m:r>
                            </m:den>
                          </m:f>
                        </m:e>
                      </m:d>
                    </m:oMath>
                  </m:oMathPara>
                </a14:m>
                <a:endParaRPr lang="en-US" b="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ea typeface="Cambria Math" panose="02040503050406030204" pitchFamily="18" charset="0"/>
                        </a:rPr>
                        <m:t>𝜌</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𝐷𝑒𝑛𝑠𝑖𝑡𝑦</m:t>
                      </m:r>
                      <m:r>
                        <a:rPr lang="en-US" b="0" i="1" smtClean="0">
                          <a:latin typeface="Cambria Math" panose="02040503050406030204" pitchFamily="18" charset="0"/>
                          <a:ea typeface="Cambria Math" panose="02040503050406030204" pitchFamily="18" charset="0"/>
                        </a:rPr>
                        <m:t> </m:t>
                      </m:r>
                      <m:d>
                        <m:dPr>
                          <m:ctrlPr>
                            <a:rPr lang="en-US" b="0" i="1" smtClean="0">
                              <a:latin typeface="Cambria Math" panose="02040503050406030204" pitchFamily="18" charset="0"/>
                              <a:ea typeface="Cambria Math" panose="02040503050406030204" pitchFamily="18" charset="0"/>
                            </a:rPr>
                          </m:ctrlPr>
                        </m:dPr>
                        <m:e>
                          <m:f>
                            <m:fPr>
                              <m:type m:val="skw"/>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𝑔</m:t>
                              </m:r>
                            </m:num>
                            <m:den>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𝑐𝑚</m:t>
                                  </m:r>
                                </m:e>
                                <m:sup>
                                  <m:r>
                                    <a:rPr lang="en-US" b="0" i="1" smtClean="0">
                                      <a:latin typeface="Cambria Math" panose="02040503050406030204" pitchFamily="18" charset="0"/>
                                      <a:ea typeface="Cambria Math" panose="02040503050406030204" pitchFamily="18" charset="0"/>
                                    </a:rPr>
                                    <m:t>3</m:t>
                                  </m:r>
                                </m:sup>
                              </m:sSup>
                            </m:den>
                          </m:f>
                        </m:e>
                      </m:d>
                    </m:oMath>
                  </m:oMathPara>
                </a14:m>
                <a:endParaRPr lang="en-US" b="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𝐿</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𝐴𝑡𝑡𝑒𝑛𝑡𝑢𝑎𝑡𝑖𝑜𝑛</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𝐿𝑒𝑛𝑔𝑡h</m:t>
                      </m:r>
                      <m:r>
                        <a:rPr lang="en-US" b="0" i="1" smtClean="0">
                          <a:latin typeface="Cambria Math" panose="02040503050406030204" pitchFamily="18" charset="0"/>
                          <a:ea typeface="Cambria Math" panose="02040503050406030204" pitchFamily="18" charset="0"/>
                        </a:rPr>
                        <m:t> </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𝑐𝑚</m:t>
                          </m:r>
                        </m:e>
                      </m:d>
                    </m:oMath>
                  </m:oMathPara>
                </a14:m>
                <a:endParaRPr lang="en-US" b="0" dirty="0">
                  <a:ea typeface="Cambria Math" panose="02040503050406030204" pitchFamily="18" charset="0"/>
                </a:endParaRPr>
              </a:p>
              <a:p>
                <a:endParaRPr lang="en-US" dirty="0"/>
              </a:p>
              <a:p>
                <a:r>
                  <a:rPr lang="en-US" dirty="0"/>
                  <a:t>Count-rate:</a:t>
                </a: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𝐶𝑅</m:t>
                      </m:r>
                      <m:r>
                        <a:rPr lang="en-US" b="0" i="1" smtClean="0">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𝑒</m:t>
                          </m:r>
                        </m:e>
                        <m:sup>
                          <m:r>
                            <a:rPr lang="en-US" i="1">
                              <a:latin typeface="Cambria Math" panose="02040503050406030204" pitchFamily="18" charset="0"/>
                            </a:rPr>
                            <m:t>−(</m:t>
                          </m:r>
                          <m:f>
                            <m:fPr>
                              <m:type m:val="skw"/>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𝜇</m:t>
                              </m:r>
                            </m:num>
                            <m:den>
                              <m:r>
                                <a:rPr lang="en-US" i="1">
                                  <a:latin typeface="Cambria Math" panose="02040503050406030204" pitchFamily="18" charset="0"/>
                                  <a:ea typeface="Cambria Math" panose="02040503050406030204" pitchFamily="18" charset="0"/>
                                </a:rPr>
                                <m:t>𝜌</m:t>
                              </m:r>
                            </m:den>
                          </m:f>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𝜌</m:t>
                          </m:r>
                          <m:r>
                            <m:rPr>
                              <m:sty m:val="p"/>
                            </m:rPr>
                            <a:rPr lang="el-GR" i="1">
                              <a:latin typeface="Cambria Math" panose="02040503050406030204" pitchFamily="18" charset="0"/>
                              <a:ea typeface="Cambria Math" panose="02040503050406030204" pitchFamily="18" charset="0"/>
                            </a:rPr>
                            <m:t>Δ</m:t>
                          </m:r>
                          <m:r>
                            <a:rPr lang="en-US" i="1">
                              <a:latin typeface="Cambria Math" panose="02040503050406030204" pitchFamily="18" charset="0"/>
                              <a:ea typeface="Cambria Math" panose="02040503050406030204" pitchFamily="18" charset="0"/>
                            </a:rPr>
                            <m:t>𝐿</m:t>
                          </m:r>
                        </m:sup>
                      </m:sSup>
                      <m:r>
                        <a:rPr lang="en-US" b="0" i="1" smtClean="0">
                          <a:latin typeface="Cambria Math" panose="02040503050406030204" pitchFamily="18" charset="0"/>
                          <a:ea typeface="Cambria Math" panose="02040503050406030204" pitchFamily="18" charset="0"/>
                        </a:rPr>
                        <m:t>𝜙</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𝐴</m:t>
                          </m:r>
                        </m:e>
                        <m:sub>
                          <m:r>
                            <a:rPr lang="en-US" b="0" i="1" smtClean="0">
                              <a:latin typeface="Cambria Math" panose="02040503050406030204" pitchFamily="18" charset="0"/>
                              <a:ea typeface="Cambria Math" panose="02040503050406030204" pitchFamily="18" charset="0"/>
                            </a:rPr>
                            <m:t>𝑑</m:t>
                          </m:r>
                        </m:sub>
                      </m:sSub>
                      <m:r>
                        <a:rPr lang="en-US" b="0" i="1" smtClean="0">
                          <a:latin typeface="Cambria Math" panose="02040503050406030204" pitchFamily="18" charset="0"/>
                          <a:ea typeface="Cambria Math" panose="02040503050406030204" pitchFamily="18" charset="0"/>
                        </a:rPr>
                        <m:t>𝜂</m:t>
                      </m:r>
                      <m:r>
                        <a:rPr lang="en-US" b="0" i="1" smtClean="0">
                          <a:latin typeface="Cambria Math" panose="02040503050406030204" pitchFamily="18" charset="0"/>
                          <a:ea typeface="Cambria Math" panose="02040503050406030204" pitchFamily="18" charset="0"/>
                        </a:rPr>
                        <m:t> (</m:t>
                      </m:r>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𝑠</m:t>
                          </m:r>
                        </m:e>
                        <m:sup>
                          <m:r>
                            <a:rPr lang="en-US" b="0" i="1" smtClean="0">
                              <a:latin typeface="Cambria Math" panose="02040503050406030204" pitchFamily="18" charset="0"/>
                              <a:ea typeface="Cambria Math" panose="02040503050406030204" pitchFamily="18" charset="0"/>
                            </a:rPr>
                            <m:t>−1</m:t>
                          </m:r>
                        </m:sup>
                      </m:sSup>
                      <m:r>
                        <a:rPr lang="en-US" b="0" i="1" smtClean="0">
                          <a:latin typeface="Cambria Math" panose="02040503050406030204" pitchFamily="18" charset="0"/>
                          <a:ea typeface="Cambria Math" panose="02040503050406030204" pitchFamily="18" charset="0"/>
                        </a:rPr>
                        <m:t>)</m:t>
                      </m:r>
                    </m:oMath>
                  </m:oMathPara>
                </a14:m>
                <a:endParaRPr lang="en-US" dirty="0"/>
              </a:p>
              <a:p>
                <a:endParaRPr lang="en-US" dirty="0">
                  <a:ea typeface="Cambria Math" panose="02040503050406030204" pitchFamily="18" charset="0"/>
                </a:endParaRPr>
              </a:p>
              <a:p>
                <a:r>
                  <a:rPr lang="en-US" dirty="0">
                    <a:ea typeface="Cambria Math" panose="02040503050406030204" pitchFamily="18" charset="0"/>
                  </a:rPr>
                  <a:t>CR Results:				</a:t>
                </a:r>
                <a:r>
                  <a:rPr lang="en-US" b="1" dirty="0">
                    <a:ea typeface="Cambria Math" panose="02040503050406030204" pitchFamily="18" charset="0"/>
                  </a:rPr>
                  <a:t> 371.257 (expected) / 351 (simulation) </a:t>
                </a:r>
              </a:p>
              <a:p>
                <a:endParaRPr lang="en-US" b="0" dirty="0">
                  <a:ea typeface="Cambria Math" panose="02040503050406030204" pitchFamily="18" charset="0"/>
                </a:endParaRPr>
              </a:p>
              <a:p>
                <a:r>
                  <a:rPr lang="en-US" b="0" dirty="0">
                    <a:ea typeface="Cambria Math" panose="02040503050406030204" pitchFamily="18" charset="0"/>
                  </a:rPr>
                  <a:t>Simulating 1 𝜇Ci </a:t>
                </a:r>
                <a:r>
                  <a:rPr lang="en-US" b="0" baseline="30000" dirty="0">
                    <a:ea typeface="Cambria Math" panose="02040503050406030204" pitchFamily="18" charset="0"/>
                  </a:rPr>
                  <a:t>60</a:t>
                </a:r>
                <a:r>
                  <a:rPr lang="en-US" dirty="0">
                    <a:ea typeface="Cambria Math" panose="02040503050406030204" pitchFamily="18" charset="0"/>
                  </a:rPr>
                  <a:t>Co source, 99.9826% Branching Ratio for 1.3 MeV Gamma, 167.64 cm (5.5ft) distance, and 3716.12 cm</a:t>
                </a:r>
                <a:r>
                  <a:rPr lang="en-US" baseline="30000" dirty="0">
                    <a:ea typeface="Cambria Math" panose="02040503050406030204" pitchFamily="18" charset="0"/>
                  </a:rPr>
                  <a:t>2</a:t>
                </a:r>
                <a:r>
                  <a:rPr lang="en-US" dirty="0">
                    <a:ea typeface="Cambria Math" panose="02040503050406030204" pitchFamily="18" charset="0"/>
                  </a:rPr>
                  <a:t> (4 ft</a:t>
                </a:r>
                <a:r>
                  <a:rPr lang="en-US" baseline="30000" dirty="0">
                    <a:ea typeface="Cambria Math" panose="02040503050406030204" pitchFamily="18" charset="0"/>
                  </a:rPr>
                  <a:t>2</a:t>
                </a:r>
                <a:r>
                  <a:rPr lang="en-US" dirty="0">
                    <a:ea typeface="Cambria Math" panose="02040503050406030204" pitchFamily="18" charset="0"/>
                  </a:rPr>
                  <a:t>) Detector Area, 100% efficiency, </a:t>
                </a:r>
                <a:r>
                  <a:rPr lang="en-US" b="1" dirty="0">
                    <a:ea typeface="Cambria Math" panose="02040503050406030204" pitchFamily="18" charset="0"/>
                  </a:rPr>
                  <a:t>0.005829 Mass Attenuation Coefficient for 1.3 MeV Gamma, 0.64 g/cm3 Density, and 12.7 cm  (5 in) Attenuation Length</a:t>
                </a:r>
                <a:r>
                  <a:rPr lang="en-US" dirty="0">
                    <a:ea typeface="Cambria Math" panose="02040503050406030204" pitchFamily="18" charset="0"/>
                  </a:rPr>
                  <a:t>.</a:t>
                </a:r>
              </a:p>
              <a:p>
                <a:endParaRPr lang="en-US" dirty="0">
                  <a:ea typeface="Cambria Math" panose="02040503050406030204" pitchFamily="18" charset="0"/>
                </a:endParaRPr>
              </a:p>
              <a:p>
                <a:endParaRPr lang="en-US" dirty="0"/>
              </a:p>
            </p:txBody>
          </p:sp>
        </mc:Choice>
        <mc:Fallback xmlns="">
          <p:sp>
            <p:nvSpPr>
              <p:cNvPr id="10" name="Text Placeholder 3"/>
              <p:cNvSpPr>
                <a:spLocks noGrp="1" noRot="1" noChangeAspect="1" noMove="1" noResize="1" noEditPoints="1" noAdjustHandles="1" noChangeArrowheads="1" noChangeShapeType="1" noTextEdit="1"/>
              </p:cNvSpPr>
              <p:nvPr>
                <p:ph type="body" sz="half" idx="2"/>
              </p:nvPr>
            </p:nvSpPr>
            <p:spPr>
              <a:xfrm>
                <a:off x="457200" y="1168796"/>
                <a:ext cx="8098221" cy="4002293"/>
              </a:xfrm>
              <a:blipFill>
                <a:blip r:embed="rId2"/>
                <a:stretch>
                  <a:fillRect l="-313" t="-949"/>
                </a:stretch>
              </a:blipFill>
            </p:spPr>
            <p:txBody>
              <a:bodyPr/>
              <a:lstStyle/>
              <a:p>
                <a:r>
                  <a:rPr lang="en-US">
                    <a:noFill/>
                  </a:rPr>
                  <a:t> </a:t>
                </a:r>
              </a:p>
            </p:txBody>
          </p:sp>
        </mc:Fallback>
      </mc:AlternateContent>
      <p:sp>
        <p:nvSpPr>
          <p:cNvPr id="8" name="Title 1"/>
          <p:cNvSpPr>
            <a:spLocks noGrp="1"/>
          </p:cNvSpPr>
          <p:nvPr>
            <p:ph type="title"/>
          </p:nvPr>
        </p:nvSpPr>
        <p:spPr>
          <a:xfrm>
            <a:off x="457200" y="763808"/>
            <a:ext cx="8635806" cy="404988"/>
          </a:xfrm>
        </p:spPr>
        <p:txBody>
          <a:bodyPr>
            <a:noAutofit/>
          </a:bodyPr>
          <a:lstStyle/>
          <a:p>
            <a:r>
              <a:rPr lang="en-US" sz="2800" dirty="0"/>
              <a:t>EXPECTED VALUES: Mathematical Flux and Count-rate Calculations with Attenuation</a:t>
            </a:r>
          </a:p>
        </p:txBody>
      </p:sp>
      <p:sp>
        <p:nvSpPr>
          <p:cNvPr id="4" name="Text Placeholder 3">
            <a:extLst>
              <a:ext uri="{FF2B5EF4-FFF2-40B4-BE49-F238E27FC236}">
                <a16:creationId xmlns:a16="http://schemas.microsoft.com/office/drawing/2014/main" id="{84E5ECD2-C7D6-4B44-A28A-C03197FE1ED9}"/>
              </a:ext>
            </a:extLst>
          </p:cNvPr>
          <p:cNvSpPr txBox="1">
            <a:spLocks/>
          </p:cNvSpPr>
          <p:nvPr/>
        </p:nvSpPr>
        <p:spPr>
          <a:xfrm>
            <a:off x="3647090" y="5171090"/>
            <a:ext cx="5445916" cy="840828"/>
          </a:xfrm>
          <a:prstGeom prst="rect">
            <a:avLst/>
          </a:prstGeom>
        </p:spPr>
        <p:txBody>
          <a:bodyPr vert="horz" lIns="91440" tIns="45720" rIns="91440" bIns="45720" rtlCol="0">
            <a:normAutofit fontScale="77500" lnSpcReduction="20000"/>
          </a:bodyPr>
          <a:lstStyle>
            <a:lvl1pPr marL="0" indent="0" algn="l" defTabSz="457200" rtl="0" eaLnBrk="1" latinLnBrk="0" hangingPunct="1">
              <a:spcBef>
                <a:spcPct val="20000"/>
              </a:spcBef>
              <a:buFont typeface="Arial"/>
              <a:buNone/>
              <a:defRPr sz="1400" kern="1200">
                <a:solidFill>
                  <a:srgbClr val="2D637F"/>
                </a:solidFill>
                <a:latin typeface="Lucida Grande"/>
                <a:ea typeface="+mn-ea"/>
                <a:cs typeface="Lucida Grande"/>
              </a:defRPr>
            </a:lvl1pPr>
            <a:lvl2pPr marL="457200" indent="0" algn="l" defTabSz="457200" rtl="0" eaLnBrk="1" latinLnBrk="0" hangingPunct="1">
              <a:spcBef>
                <a:spcPct val="20000"/>
              </a:spcBef>
              <a:buFont typeface="Arial"/>
              <a:buNone/>
              <a:defRPr sz="1200" kern="1200">
                <a:solidFill>
                  <a:srgbClr val="2D637F"/>
                </a:solidFill>
                <a:latin typeface="Lucida Grande"/>
                <a:ea typeface="+mn-ea"/>
                <a:cs typeface="Lucida Grande"/>
              </a:defRPr>
            </a:lvl2pPr>
            <a:lvl3pPr marL="914400" indent="0" algn="l" defTabSz="457200" rtl="0" eaLnBrk="1" latinLnBrk="0" hangingPunct="1">
              <a:spcBef>
                <a:spcPct val="20000"/>
              </a:spcBef>
              <a:buFont typeface="Arial"/>
              <a:buNone/>
              <a:defRPr sz="1000" kern="1200">
                <a:solidFill>
                  <a:srgbClr val="2D637F"/>
                </a:solidFill>
                <a:latin typeface="Lucida Grande"/>
                <a:ea typeface="+mn-ea"/>
                <a:cs typeface="Lucida Grande"/>
              </a:defRPr>
            </a:lvl3pPr>
            <a:lvl4pPr marL="13716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4pPr>
            <a:lvl5pPr marL="18288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dirty="0"/>
              <a:t>*Morse, Analytical Methods for Nonproliferation, pg. 25</a:t>
            </a:r>
          </a:p>
          <a:p>
            <a:r>
              <a:rPr lang="en-US" dirty="0"/>
              <a:t>*Mass Attenuation Coefficient for Southern Pine from </a:t>
            </a:r>
            <a:r>
              <a:rPr lang="en-US" dirty="0">
                <a:hlinkClick r:id="rId3"/>
              </a:rPr>
              <a:t>https://physics.nist.gov/PhysRefData/Xcom/html/xcom1.html</a:t>
            </a:r>
            <a:endParaRPr lang="en-US" dirty="0"/>
          </a:p>
          <a:p>
            <a:r>
              <a:rPr lang="en-US" dirty="0"/>
              <a:t>*Density of Southern Pine from PNNL Compendium of Material Composition Data for Radiation Transport </a:t>
            </a:r>
          </a:p>
        </p:txBody>
      </p:sp>
    </p:spTree>
    <p:extLst>
      <p:ext uri="{BB962C8B-B14F-4D97-AF65-F5344CB8AC3E}">
        <p14:creationId xmlns:p14="http://schemas.microsoft.com/office/powerpoint/2010/main" val="952285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3"/>
          <p:cNvSpPr>
            <a:spLocks noGrp="1"/>
          </p:cNvSpPr>
          <p:nvPr>
            <p:ph type="body" sz="half" idx="2"/>
          </p:nvPr>
        </p:nvSpPr>
        <p:spPr>
          <a:xfrm>
            <a:off x="457200" y="1168796"/>
            <a:ext cx="4411105" cy="466579"/>
          </a:xfrm>
        </p:spPr>
        <p:txBody>
          <a:bodyPr>
            <a:normAutofit/>
          </a:bodyPr>
          <a:lstStyle/>
          <a:p>
            <a:r>
              <a:rPr lang="en-US" dirty="0"/>
              <a:t>Direct</a:t>
            </a:r>
          </a:p>
        </p:txBody>
      </p:sp>
      <p:sp>
        <p:nvSpPr>
          <p:cNvPr id="8" name="Title 1"/>
          <p:cNvSpPr>
            <a:spLocks noGrp="1"/>
          </p:cNvSpPr>
          <p:nvPr>
            <p:ph type="title"/>
          </p:nvPr>
        </p:nvSpPr>
        <p:spPr>
          <a:xfrm>
            <a:off x="457200" y="763808"/>
            <a:ext cx="8635806" cy="404988"/>
          </a:xfrm>
        </p:spPr>
        <p:txBody>
          <a:bodyPr>
            <a:noAutofit/>
          </a:bodyPr>
          <a:lstStyle/>
          <a:p>
            <a:r>
              <a:rPr lang="en-US" sz="2800" dirty="0"/>
              <a:t>GEOMEGA MODEL: Simulation Geometries</a:t>
            </a:r>
          </a:p>
        </p:txBody>
      </p:sp>
      <p:grpSp>
        <p:nvGrpSpPr>
          <p:cNvPr id="26" name="Group 25">
            <a:extLst>
              <a:ext uri="{FF2B5EF4-FFF2-40B4-BE49-F238E27FC236}">
                <a16:creationId xmlns:a16="http://schemas.microsoft.com/office/drawing/2014/main" id="{D167866F-F587-1844-A1A4-EBE0F6619955}"/>
              </a:ext>
            </a:extLst>
          </p:cNvPr>
          <p:cNvGrpSpPr/>
          <p:nvPr/>
        </p:nvGrpSpPr>
        <p:grpSpPr>
          <a:xfrm>
            <a:off x="457200" y="1822551"/>
            <a:ext cx="2797671" cy="1116547"/>
            <a:chOff x="1145628" y="1918917"/>
            <a:chExt cx="1907973" cy="799715"/>
          </a:xfrm>
        </p:grpSpPr>
        <p:sp>
          <p:nvSpPr>
            <p:cNvPr id="11" name="Oval 10">
              <a:extLst>
                <a:ext uri="{FF2B5EF4-FFF2-40B4-BE49-F238E27FC236}">
                  <a16:creationId xmlns:a16="http://schemas.microsoft.com/office/drawing/2014/main" id="{7AC20EDB-8BE6-1A4B-8CDF-0969E42419B8}"/>
                </a:ext>
              </a:extLst>
            </p:cNvPr>
            <p:cNvSpPr>
              <a:spLocks noChangeAspect="1"/>
            </p:cNvSpPr>
            <p:nvPr/>
          </p:nvSpPr>
          <p:spPr>
            <a:xfrm>
              <a:off x="1145628" y="2207173"/>
              <a:ext cx="184908" cy="18490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BD708146-43B3-9547-8386-F3FAA258DF0B}"/>
                </a:ext>
              </a:extLst>
            </p:cNvPr>
            <p:cNvCxnSpPr>
              <a:cxnSpLocks/>
              <a:stCxn id="11" idx="6"/>
            </p:cNvCxnSpPr>
            <p:nvPr/>
          </p:nvCxnSpPr>
          <p:spPr>
            <a:xfrm>
              <a:off x="1330536" y="2299627"/>
              <a:ext cx="171746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B21F6A8E-78D9-8540-94E0-EDF4375F88DC}"/>
                </a:ext>
              </a:extLst>
            </p:cNvPr>
            <p:cNvCxnSpPr>
              <a:cxnSpLocks/>
              <a:stCxn id="11" idx="7"/>
            </p:cNvCxnSpPr>
            <p:nvPr/>
          </p:nvCxnSpPr>
          <p:spPr>
            <a:xfrm flipV="1">
              <a:off x="1303457" y="1918917"/>
              <a:ext cx="1744543" cy="3153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5C3EF77B-A499-C344-B0A8-32FAC7144B48}"/>
                </a:ext>
              </a:extLst>
            </p:cNvPr>
            <p:cNvCxnSpPr>
              <a:cxnSpLocks/>
              <a:stCxn id="11" idx="5"/>
            </p:cNvCxnSpPr>
            <p:nvPr/>
          </p:nvCxnSpPr>
          <p:spPr>
            <a:xfrm>
              <a:off x="1303457" y="2365002"/>
              <a:ext cx="1750144" cy="35363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27" name="Text Placeholder 3">
            <a:extLst>
              <a:ext uri="{FF2B5EF4-FFF2-40B4-BE49-F238E27FC236}">
                <a16:creationId xmlns:a16="http://schemas.microsoft.com/office/drawing/2014/main" id="{4D7E1BDD-5C33-5C48-A14A-234A1836FB63}"/>
              </a:ext>
            </a:extLst>
          </p:cNvPr>
          <p:cNvSpPr txBox="1">
            <a:spLocks/>
          </p:cNvSpPr>
          <p:nvPr/>
        </p:nvSpPr>
        <p:spPr>
          <a:xfrm>
            <a:off x="4707857" y="1173422"/>
            <a:ext cx="4411105" cy="466579"/>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rgbClr val="2D637F"/>
                </a:solidFill>
                <a:latin typeface="Lucida Grande"/>
                <a:ea typeface="+mn-ea"/>
                <a:cs typeface="Lucida Grande"/>
              </a:defRPr>
            </a:lvl1pPr>
            <a:lvl2pPr marL="457200" indent="0" algn="l" defTabSz="457200" rtl="0" eaLnBrk="1" latinLnBrk="0" hangingPunct="1">
              <a:spcBef>
                <a:spcPct val="20000"/>
              </a:spcBef>
              <a:buFont typeface="Arial"/>
              <a:buNone/>
              <a:defRPr sz="1200" kern="1200">
                <a:solidFill>
                  <a:srgbClr val="2D637F"/>
                </a:solidFill>
                <a:latin typeface="Lucida Grande"/>
                <a:ea typeface="+mn-ea"/>
                <a:cs typeface="Lucida Grande"/>
              </a:defRPr>
            </a:lvl2pPr>
            <a:lvl3pPr marL="914400" indent="0" algn="l" defTabSz="457200" rtl="0" eaLnBrk="1" latinLnBrk="0" hangingPunct="1">
              <a:spcBef>
                <a:spcPct val="20000"/>
              </a:spcBef>
              <a:buFont typeface="Arial"/>
              <a:buNone/>
              <a:defRPr sz="1000" kern="1200">
                <a:solidFill>
                  <a:srgbClr val="2D637F"/>
                </a:solidFill>
                <a:latin typeface="Lucida Grande"/>
                <a:ea typeface="+mn-ea"/>
                <a:cs typeface="Lucida Grande"/>
              </a:defRPr>
            </a:lvl3pPr>
            <a:lvl4pPr marL="13716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4pPr>
            <a:lvl5pPr marL="18288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dirty="0"/>
              <a:t>Attenuated</a:t>
            </a:r>
          </a:p>
        </p:txBody>
      </p:sp>
      <p:grpSp>
        <p:nvGrpSpPr>
          <p:cNvPr id="35" name="Group 34">
            <a:extLst>
              <a:ext uri="{FF2B5EF4-FFF2-40B4-BE49-F238E27FC236}">
                <a16:creationId xmlns:a16="http://schemas.microsoft.com/office/drawing/2014/main" id="{8182E3B5-5C2D-6F41-8904-19E1DE25D160}"/>
              </a:ext>
            </a:extLst>
          </p:cNvPr>
          <p:cNvGrpSpPr/>
          <p:nvPr/>
        </p:nvGrpSpPr>
        <p:grpSpPr>
          <a:xfrm>
            <a:off x="4707856" y="1513921"/>
            <a:ext cx="2789458" cy="1702224"/>
            <a:chOff x="4303812" y="1510816"/>
            <a:chExt cx="1902372" cy="1219200"/>
          </a:xfrm>
        </p:grpSpPr>
        <p:grpSp>
          <p:nvGrpSpPr>
            <p:cNvPr id="28" name="Group 27">
              <a:extLst>
                <a:ext uri="{FF2B5EF4-FFF2-40B4-BE49-F238E27FC236}">
                  <a16:creationId xmlns:a16="http://schemas.microsoft.com/office/drawing/2014/main" id="{3AECF67C-DD64-8D46-B205-32614AA46D3B}"/>
                </a:ext>
              </a:extLst>
            </p:cNvPr>
            <p:cNvGrpSpPr/>
            <p:nvPr/>
          </p:nvGrpSpPr>
          <p:grpSpPr>
            <a:xfrm>
              <a:off x="4303812" y="1693573"/>
              <a:ext cx="1902372" cy="789873"/>
              <a:chOff x="1145628" y="1880621"/>
              <a:chExt cx="1902372" cy="789873"/>
            </a:xfrm>
          </p:grpSpPr>
          <p:sp>
            <p:nvSpPr>
              <p:cNvPr id="29" name="Oval 28">
                <a:extLst>
                  <a:ext uri="{FF2B5EF4-FFF2-40B4-BE49-F238E27FC236}">
                    <a16:creationId xmlns:a16="http://schemas.microsoft.com/office/drawing/2014/main" id="{20022362-8C7F-C642-A3BE-E5FB34811683}"/>
                  </a:ext>
                </a:extLst>
              </p:cNvPr>
              <p:cNvSpPr>
                <a:spLocks noChangeAspect="1"/>
              </p:cNvSpPr>
              <p:nvPr/>
            </p:nvSpPr>
            <p:spPr>
              <a:xfrm>
                <a:off x="1145628" y="2207173"/>
                <a:ext cx="184908" cy="184908"/>
              </a:xfrm>
              <a:prstGeom prst="ellipse">
                <a:avLst/>
              </a:prstGeom>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489DF4C7-530C-114E-AFE4-F118F80CDF64}"/>
                  </a:ext>
                </a:extLst>
              </p:cNvPr>
              <p:cNvCxnSpPr>
                <a:cxnSpLocks/>
                <a:stCxn id="29" idx="6"/>
              </p:cNvCxnSpPr>
              <p:nvPr/>
            </p:nvCxnSpPr>
            <p:spPr>
              <a:xfrm>
                <a:off x="1330536" y="2299627"/>
                <a:ext cx="1717464" cy="0"/>
              </a:xfrm>
              <a:prstGeom prst="straightConnector1">
                <a:avLst/>
              </a:prstGeom>
              <a:ln>
                <a:gradFill flip="none" rotWithShape="1">
                  <a:gsLst>
                    <a:gs pos="0">
                      <a:schemeClr val="accent1"/>
                    </a:gs>
                    <a:gs pos="100000">
                      <a:schemeClr val="accent1">
                        <a:lumMod val="0"/>
                        <a:lumOff val="100000"/>
                      </a:schemeClr>
                    </a:gs>
                    <a:gs pos="100000">
                      <a:schemeClr val="accent1">
                        <a:lumMod val="30000"/>
                        <a:lumOff val="70000"/>
                      </a:schemeClr>
                    </a:gs>
                  </a:gsLst>
                  <a:lin ang="0" scaled="1"/>
                  <a:tileRect/>
                </a:gradFill>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FE2F9867-DB59-DD4B-B2DA-A6D957E02454}"/>
                  </a:ext>
                </a:extLst>
              </p:cNvPr>
              <p:cNvCxnSpPr>
                <a:cxnSpLocks/>
                <a:stCxn id="29" idx="7"/>
              </p:cNvCxnSpPr>
              <p:nvPr/>
            </p:nvCxnSpPr>
            <p:spPr>
              <a:xfrm flipV="1">
                <a:off x="1303457" y="1880621"/>
                <a:ext cx="1744543" cy="353630"/>
              </a:xfrm>
              <a:prstGeom prst="straightConnector1">
                <a:avLst/>
              </a:prstGeom>
              <a:ln>
                <a:gradFill flip="none" rotWithShape="1">
                  <a:gsLst>
                    <a:gs pos="0">
                      <a:schemeClr val="accent1"/>
                    </a:gs>
                    <a:gs pos="100000">
                      <a:schemeClr val="accent1">
                        <a:lumMod val="0"/>
                        <a:lumOff val="100000"/>
                      </a:schemeClr>
                    </a:gs>
                    <a:gs pos="100000">
                      <a:schemeClr val="accent1">
                        <a:lumMod val="30000"/>
                        <a:lumOff val="70000"/>
                      </a:schemeClr>
                    </a:gs>
                  </a:gsLst>
                  <a:lin ang="0" scaled="1"/>
                  <a:tileRect/>
                </a:gradFill>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C64A7EC0-2882-A441-8147-C8F616018E89}"/>
                  </a:ext>
                </a:extLst>
              </p:cNvPr>
              <p:cNvCxnSpPr>
                <a:cxnSpLocks/>
                <a:stCxn id="29" idx="5"/>
              </p:cNvCxnSpPr>
              <p:nvPr/>
            </p:nvCxnSpPr>
            <p:spPr>
              <a:xfrm>
                <a:off x="1303457" y="2365002"/>
                <a:ext cx="1744543" cy="305492"/>
              </a:xfrm>
              <a:prstGeom prst="straightConnector1">
                <a:avLst/>
              </a:prstGeom>
              <a:ln>
                <a:gradFill flip="none" rotWithShape="1">
                  <a:gsLst>
                    <a:gs pos="0">
                      <a:schemeClr val="accent1"/>
                    </a:gs>
                    <a:gs pos="100000">
                      <a:schemeClr val="accent1">
                        <a:lumMod val="0"/>
                        <a:lumOff val="100000"/>
                      </a:schemeClr>
                    </a:gs>
                    <a:gs pos="100000">
                      <a:schemeClr val="accent1">
                        <a:lumMod val="30000"/>
                        <a:lumOff val="70000"/>
                      </a:schemeClr>
                    </a:gs>
                  </a:gsLst>
                  <a:lin ang="0" scaled="1"/>
                  <a:tileRect/>
                </a:gradFill>
                <a:tailEnd type="triangle"/>
              </a:ln>
            </p:spPr>
            <p:style>
              <a:lnRef idx="2">
                <a:schemeClr val="accent1"/>
              </a:lnRef>
              <a:fillRef idx="0">
                <a:schemeClr val="accent1"/>
              </a:fillRef>
              <a:effectRef idx="1">
                <a:schemeClr val="accent1"/>
              </a:effectRef>
              <a:fontRef idx="minor">
                <a:schemeClr val="tx1"/>
              </a:fontRef>
            </p:style>
          </p:cxnSp>
        </p:grpSp>
        <p:sp>
          <p:nvSpPr>
            <p:cNvPr id="34" name="Rectangle 33">
              <a:extLst>
                <a:ext uri="{FF2B5EF4-FFF2-40B4-BE49-F238E27FC236}">
                  <a16:creationId xmlns:a16="http://schemas.microsoft.com/office/drawing/2014/main" id="{0C6BD086-E055-8D49-B250-39F086AA1DCF}"/>
                </a:ext>
              </a:extLst>
            </p:cNvPr>
            <p:cNvSpPr/>
            <p:nvPr/>
          </p:nvSpPr>
          <p:spPr>
            <a:xfrm>
              <a:off x="4981469" y="1510816"/>
              <a:ext cx="199697" cy="1219200"/>
            </a:xfrm>
            <a:prstGeom prst="rect">
              <a:avLst/>
            </a:prstGeom>
            <a:solidFill>
              <a:srgbClr val="6C330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6" name="Text Placeholder 3">
            <a:extLst>
              <a:ext uri="{FF2B5EF4-FFF2-40B4-BE49-F238E27FC236}">
                <a16:creationId xmlns:a16="http://schemas.microsoft.com/office/drawing/2014/main" id="{3B1D6955-7E3C-124A-9B52-7FBEF8A19FBF}"/>
              </a:ext>
            </a:extLst>
          </p:cNvPr>
          <p:cNvSpPr txBox="1">
            <a:spLocks/>
          </p:cNvSpPr>
          <p:nvPr/>
        </p:nvSpPr>
        <p:spPr>
          <a:xfrm>
            <a:off x="479617" y="3207787"/>
            <a:ext cx="4411105" cy="466579"/>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rgbClr val="2D637F"/>
                </a:solidFill>
                <a:latin typeface="Lucida Grande"/>
                <a:ea typeface="+mn-ea"/>
                <a:cs typeface="Lucida Grande"/>
              </a:defRPr>
            </a:lvl1pPr>
            <a:lvl2pPr marL="457200" indent="0" algn="l" defTabSz="457200" rtl="0" eaLnBrk="1" latinLnBrk="0" hangingPunct="1">
              <a:spcBef>
                <a:spcPct val="20000"/>
              </a:spcBef>
              <a:buFont typeface="Arial"/>
              <a:buNone/>
              <a:defRPr sz="1200" kern="1200">
                <a:solidFill>
                  <a:srgbClr val="2D637F"/>
                </a:solidFill>
                <a:latin typeface="Lucida Grande"/>
                <a:ea typeface="+mn-ea"/>
                <a:cs typeface="Lucida Grande"/>
              </a:defRPr>
            </a:lvl2pPr>
            <a:lvl3pPr marL="914400" indent="0" algn="l" defTabSz="457200" rtl="0" eaLnBrk="1" latinLnBrk="0" hangingPunct="1">
              <a:spcBef>
                <a:spcPct val="20000"/>
              </a:spcBef>
              <a:buFont typeface="Arial"/>
              <a:buNone/>
              <a:defRPr sz="1000" kern="1200">
                <a:solidFill>
                  <a:srgbClr val="2D637F"/>
                </a:solidFill>
                <a:latin typeface="Lucida Grande"/>
                <a:ea typeface="+mn-ea"/>
                <a:cs typeface="Lucida Grande"/>
              </a:defRPr>
            </a:lvl3pPr>
            <a:lvl4pPr marL="13716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4pPr>
            <a:lvl5pPr marL="18288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dirty="0"/>
              <a:t>Direct + Scattered</a:t>
            </a:r>
          </a:p>
        </p:txBody>
      </p:sp>
      <p:grpSp>
        <p:nvGrpSpPr>
          <p:cNvPr id="37" name="Group 36">
            <a:extLst>
              <a:ext uri="{FF2B5EF4-FFF2-40B4-BE49-F238E27FC236}">
                <a16:creationId xmlns:a16="http://schemas.microsoft.com/office/drawing/2014/main" id="{51FC7D33-A8EF-324F-8B47-1E52558D58D4}"/>
              </a:ext>
            </a:extLst>
          </p:cNvPr>
          <p:cNvGrpSpPr/>
          <p:nvPr/>
        </p:nvGrpSpPr>
        <p:grpSpPr>
          <a:xfrm>
            <a:off x="479617" y="3856918"/>
            <a:ext cx="3082276" cy="1648486"/>
            <a:chOff x="4303812" y="1731871"/>
            <a:chExt cx="2102070" cy="1180711"/>
          </a:xfrm>
        </p:grpSpPr>
        <p:grpSp>
          <p:nvGrpSpPr>
            <p:cNvPr id="38" name="Group 37">
              <a:extLst>
                <a:ext uri="{FF2B5EF4-FFF2-40B4-BE49-F238E27FC236}">
                  <a16:creationId xmlns:a16="http://schemas.microsoft.com/office/drawing/2014/main" id="{9638868B-C3B3-C948-8F48-FDD09219F0D2}"/>
                </a:ext>
              </a:extLst>
            </p:cNvPr>
            <p:cNvGrpSpPr/>
            <p:nvPr/>
          </p:nvGrpSpPr>
          <p:grpSpPr>
            <a:xfrm>
              <a:off x="4303812" y="1731871"/>
              <a:ext cx="2102069" cy="811233"/>
              <a:chOff x="1145628" y="1918919"/>
              <a:chExt cx="2102069" cy="811233"/>
            </a:xfrm>
          </p:grpSpPr>
          <p:sp>
            <p:nvSpPr>
              <p:cNvPr id="40" name="Oval 39">
                <a:extLst>
                  <a:ext uri="{FF2B5EF4-FFF2-40B4-BE49-F238E27FC236}">
                    <a16:creationId xmlns:a16="http://schemas.microsoft.com/office/drawing/2014/main" id="{7C2413CE-6DD4-D741-9809-259C899DAC66}"/>
                  </a:ext>
                </a:extLst>
              </p:cNvPr>
              <p:cNvSpPr>
                <a:spLocks noChangeAspect="1"/>
              </p:cNvSpPr>
              <p:nvPr/>
            </p:nvSpPr>
            <p:spPr>
              <a:xfrm>
                <a:off x="1145628" y="2207173"/>
                <a:ext cx="184908" cy="18490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FC2B3B31-EE04-F347-A86A-694A735F5933}"/>
                  </a:ext>
                </a:extLst>
              </p:cNvPr>
              <p:cNvSpPr/>
              <p:nvPr/>
            </p:nvSpPr>
            <p:spPr>
              <a:xfrm>
                <a:off x="3048000" y="1918919"/>
                <a:ext cx="199697" cy="80916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2" name="Straight Arrow Connector 41">
                <a:extLst>
                  <a:ext uri="{FF2B5EF4-FFF2-40B4-BE49-F238E27FC236}">
                    <a16:creationId xmlns:a16="http://schemas.microsoft.com/office/drawing/2014/main" id="{F9E91118-0E45-9A40-9DD4-37E191D1CAAC}"/>
                  </a:ext>
                </a:extLst>
              </p:cNvPr>
              <p:cNvCxnSpPr>
                <a:cxnSpLocks/>
                <a:stCxn id="40" idx="6"/>
                <a:endCxn id="41" idx="1"/>
              </p:cNvCxnSpPr>
              <p:nvPr/>
            </p:nvCxnSpPr>
            <p:spPr>
              <a:xfrm>
                <a:off x="1330536" y="2299627"/>
                <a:ext cx="1717464" cy="2387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D4EA8C29-68E0-FA40-8F9D-F5C494184976}"/>
                  </a:ext>
                </a:extLst>
              </p:cNvPr>
              <p:cNvCxnSpPr>
                <a:cxnSpLocks/>
                <a:stCxn id="40" idx="7"/>
              </p:cNvCxnSpPr>
              <p:nvPr/>
            </p:nvCxnSpPr>
            <p:spPr>
              <a:xfrm flipV="1">
                <a:off x="1303457" y="1922124"/>
                <a:ext cx="1744542" cy="312127"/>
              </a:xfrm>
              <a:prstGeom prst="straightConnector1">
                <a:avLst/>
              </a:prstGeom>
              <a:ln>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44" name="Straight Arrow Connector 43">
                <a:extLst>
                  <a:ext uri="{FF2B5EF4-FFF2-40B4-BE49-F238E27FC236}">
                    <a16:creationId xmlns:a16="http://schemas.microsoft.com/office/drawing/2014/main" id="{32D789FF-9B01-134A-B2EF-D04884022BF5}"/>
                  </a:ext>
                </a:extLst>
              </p:cNvPr>
              <p:cNvCxnSpPr>
                <a:cxnSpLocks/>
                <a:stCxn id="40" idx="5"/>
              </p:cNvCxnSpPr>
              <p:nvPr/>
            </p:nvCxnSpPr>
            <p:spPr>
              <a:xfrm>
                <a:off x="1303457" y="2365002"/>
                <a:ext cx="1744542" cy="3651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39" name="Rectangle 38">
              <a:extLst>
                <a:ext uri="{FF2B5EF4-FFF2-40B4-BE49-F238E27FC236}">
                  <a16:creationId xmlns:a16="http://schemas.microsoft.com/office/drawing/2014/main" id="{483F0839-F7E3-BC43-9D11-8CC269309C59}"/>
                </a:ext>
              </a:extLst>
            </p:cNvPr>
            <p:cNvSpPr/>
            <p:nvPr/>
          </p:nvSpPr>
          <p:spPr>
            <a:xfrm rot="16200000">
              <a:off x="5261959" y="1768659"/>
              <a:ext cx="185776" cy="2102070"/>
            </a:xfrm>
            <a:prstGeom prst="rect">
              <a:avLst/>
            </a:prstGeom>
            <a:solidFill>
              <a:srgbClr val="6C3302"/>
            </a:solidFill>
            <a:ln>
              <a:solidFill>
                <a:srgbClr val="6C330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46" name="Straight Arrow Connector 45">
            <a:extLst>
              <a:ext uri="{FF2B5EF4-FFF2-40B4-BE49-F238E27FC236}">
                <a16:creationId xmlns:a16="http://schemas.microsoft.com/office/drawing/2014/main" id="{BA5E3527-3494-8A46-A51A-841C087A7B2C}"/>
              </a:ext>
            </a:extLst>
          </p:cNvPr>
          <p:cNvCxnSpPr>
            <a:cxnSpLocks/>
            <a:stCxn id="40" idx="4"/>
            <a:endCxn id="39" idx="3"/>
          </p:cNvCxnSpPr>
          <p:nvPr/>
        </p:nvCxnSpPr>
        <p:spPr>
          <a:xfrm>
            <a:off x="615183" y="4517538"/>
            <a:ext cx="1405573" cy="728491"/>
          </a:xfrm>
          <a:prstGeom prst="straightConnector1">
            <a:avLst/>
          </a:prstGeom>
          <a:ln>
            <a:solidFill>
              <a:schemeClr val="accent1"/>
            </a:solidFill>
            <a:tailEnd type="triangle"/>
          </a:ln>
        </p:spPr>
        <p:style>
          <a:lnRef idx="2">
            <a:schemeClr val="accent1"/>
          </a:lnRef>
          <a:fillRef idx="0">
            <a:schemeClr val="accent1"/>
          </a:fillRef>
          <a:effectRef idx="1">
            <a:schemeClr val="accent1"/>
          </a:effectRef>
          <a:fontRef idx="minor">
            <a:schemeClr val="tx1"/>
          </a:fontRef>
        </p:style>
      </p:cxnSp>
      <p:cxnSp>
        <p:nvCxnSpPr>
          <p:cNvPr id="49" name="Straight Arrow Connector 48">
            <a:extLst>
              <a:ext uri="{FF2B5EF4-FFF2-40B4-BE49-F238E27FC236}">
                <a16:creationId xmlns:a16="http://schemas.microsoft.com/office/drawing/2014/main" id="{4CA1DCD5-1C90-5746-BF84-BDA485A14E33}"/>
              </a:ext>
            </a:extLst>
          </p:cNvPr>
          <p:cNvCxnSpPr>
            <a:cxnSpLocks/>
            <a:stCxn id="39" idx="3"/>
          </p:cNvCxnSpPr>
          <p:nvPr/>
        </p:nvCxnSpPr>
        <p:spPr>
          <a:xfrm flipV="1">
            <a:off x="2020756" y="4734638"/>
            <a:ext cx="1234115" cy="51139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1" name="Text Placeholder 3">
            <a:extLst>
              <a:ext uri="{FF2B5EF4-FFF2-40B4-BE49-F238E27FC236}">
                <a16:creationId xmlns:a16="http://schemas.microsoft.com/office/drawing/2014/main" id="{1938A5E1-8F29-2E46-86A0-81ABC4F47EA3}"/>
              </a:ext>
            </a:extLst>
          </p:cNvPr>
          <p:cNvSpPr txBox="1">
            <a:spLocks/>
          </p:cNvSpPr>
          <p:nvPr/>
        </p:nvSpPr>
        <p:spPr>
          <a:xfrm>
            <a:off x="4711398" y="3218416"/>
            <a:ext cx="4411105" cy="466579"/>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rgbClr val="2D637F"/>
                </a:solidFill>
                <a:latin typeface="Lucida Grande"/>
                <a:ea typeface="+mn-ea"/>
                <a:cs typeface="Lucida Grande"/>
              </a:defRPr>
            </a:lvl1pPr>
            <a:lvl2pPr marL="457200" indent="0" algn="l" defTabSz="457200" rtl="0" eaLnBrk="1" latinLnBrk="0" hangingPunct="1">
              <a:spcBef>
                <a:spcPct val="20000"/>
              </a:spcBef>
              <a:buFont typeface="Arial"/>
              <a:buNone/>
              <a:defRPr sz="1200" kern="1200">
                <a:solidFill>
                  <a:srgbClr val="2D637F"/>
                </a:solidFill>
                <a:latin typeface="Lucida Grande"/>
                <a:ea typeface="+mn-ea"/>
                <a:cs typeface="Lucida Grande"/>
              </a:defRPr>
            </a:lvl2pPr>
            <a:lvl3pPr marL="914400" indent="0" algn="l" defTabSz="457200" rtl="0" eaLnBrk="1" latinLnBrk="0" hangingPunct="1">
              <a:spcBef>
                <a:spcPct val="20000"/>
              </a:spcBef>
              <a:buFont typeface="Arial"/>
              <a:buNone/>
              <a:defRPr sz="1000" kern="1200">
                <a:solidFill>
                  <a:srgbClr val="2D637F"/>
                </a:solidFill>
                <a:latin typeface="Lucida Grande"/>
                <a:ea typeface="+mn-ea"/>
                <a:cs typeface="Lucida Grande"/>
              </a:defRPr>
            </a:lvl3pPr>
            <a:lvl4pPr marL="13716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4pPr>
            <a:lvl5pPr marL="1828800" indent="0" algn="l" defTabSz="457200" rtl="0" eaLnBrk="1" latinLnBrk="0" hangingPunct="1">
              <a:spcBef>
                <a:spcPct val="20000"/>
              </a:spcBef>
              <a:buFont typeface="Arial"/>
              <a:buNone/>
              <a:defRPr sz="900" kern="1200">
                <a:solidFill>
                  <a:srgbClr val="2D637F"/>
                </a:solidFill>
                <a:latin typeface="Lucida Grande"/>
                <a:ea typeface="+mn-ea"/>
                <a:cs typeface="Lucida Grande"/>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dirty="0"/>
              <a:t>Complete Geometry</a:t>
            </a:r>
          </a:p>
        </p:txBody>
      </p:sp>
      <p:grpSp>
        <p:nvGrpSpPr>
          <p:cNvPr id="85" name="Group 84">
            <a:extLst>
              <a:ext uri="{FF2B5EF4-FFF2-40B4-BE49-F238E27FC236}">
                <a16:creationId xmlns:a16="http://schemas.microsoft.com/office/drawing/2014/main" id="{96414E00-8C1B-9B45-9228-7B071CCD9265}"/>
              </a:ext>
            </a:extLst>
          </p:cNvPr>
          <p:cNvGrpSpPr/>
          <p:nvPr/>
        </p:nvGrpSpPr>
        <p:grpSpPr>
          <a:xfrm>
            <a:off x="4690720" y="3560892"/>
            <a:ext cx="3099412" cy="1931948"/>
            <a:chOff x="4690720" y="3560892"/>
            <a:chExt cx="3099412" cy="1931948"/>
          </a:xfrm>
        </p:grpSpPr>
        <p:cxnSp>
          <p:nvCxnSpPr>
            <p:cNvPr id="76" name="Straight Arrow Connector 75">
              <a:extLst>
                <a:ext uri="{FF2B5EF4-FFF2-40B4-BE49-F238E27FC236}">
                  <a16:creationId xmlns:a16="http://schemas.microsoft.com/office/drawing/2014/main" id="{DA3FD244-212F-C043-A28C-4220520EF3F3}"/>
                </a:ext>
              </a:extLst>
            </p:cNvPr>
            <p:cNvCxnSpPr>
              <a:cxnSpLocks/>
              <a:stCxn id="55" idx="6"/>
            </p:cNvCxnSpPr>
            <p:nvPr/>
          </p:nvCxnSpPr>
          <p:spPr>
            <a:xfrm>
              <a:off x="4982530" y="4399085"/>
              <a:ext cx="2518326" cy="0"/>
            </a:xfrm>
            <a:prstGeom prst="straightConnector1">
              <a:avLst/>
            </a:prstGeom>
            <a:ln>
              <a:gradFill flip="none" rotWithShape="1">
                <a:gsLst>
                  <a:gs pos="0">
                    <a:schemeClr val="bg1"/>
                  </a:gs>
                  <a:gs pos="0">
                    <a:schemeClr val="accent1">
                      <a:lumMod val="45000"/>
                      <a:lumOff val="55000"/>
                    </a:schemeClr>
                  </a:gs>
                  <a:gs pos="0">
                    <a:schemeClr val="accent1">
                      <a:lumMod val="100000"/>
                    </a:schemeClr>
                  </a:gs>
                  <a:gs pos="100000">
                    <a:schemeClr val="accent1">
                      <a:lumMod val="30000"/>
                      <a:lumOff val="70000"/>
                    </a:schemeClr>
                  </a:gs>
                </a:gsLst>
                <a:lin ang="5400000" scaled="0"/>
                <a:tileRect/>
              </a:gradFill>
              <a:tailEnd type="triangle"/>
            </a:ln>
          </p:spPr>
          <p:style>
            <a:lnRef idx="2">
              <a:schemeClr val="accent1"/>
            </a:lnRef>
            <a:fillRef idx="0">
              <a:schemeClr val="accent1"/>
            </a:fillRef>
            <a:effectRef idx="1">
              <a:schemeClr val="accent1"/>
            </a:effectRef>
            <a:fontRef idx="minor">
              <a:schemeClr val="tx1"/>
            </a:fontRef>
          </p:style>
        </p:cxnSp>
        <p:cxnSp>
          <p:nvCxnSpPr>
            <p:cNvPr id="79" name="Straight Arrow Connector 78">
              <a:extLst>
                <a:ext uri="{FF2B5EF4-FFF2-40B4-BE49-F238E27FC236}">
                  <a16:creationId xmlns:a16="http://schemas.microsoft.com/office/drawing/2014/main" id="{D0EB4CE6-3AD7-9348-9B32-6A930C2D3A3A}"/>
                </a:ext>
              </a:extLst>
            </p:cNvPr>
            <p:cNvCxnSpPr>
              <a:cxnSpLocks/>
              <a:stCxn id="55" idx="5"/>
            </p:cNvCxnSpPr>
            <p:nvPr/>
          </p:nvCxnSpPr>
          <p:spPr>
            <a:xfrm>
              <a:off x="4942823" y="4490361"/>
              <a:ext cx="2554491" cy="502680"/>
            </a:xfrm>
            <a:prstGeom prst="straightConnector1">
              <a:avLst/>
            </a:prstGeom>
            <a:ln>
              <a:gradFill>
                <a:gsLst>
                  <a:gs pos="0">
                    <a:schemeClr val="bg1"/>
                  </a:gs>
                  <a:gs pos="0">
                    <a:schemeClr val="accent1">
                      <a:lumMod val="45000"/>
                      <a:lumOff val="55000"/>
                    </a:schemeClr>
                  </a:gs>
                  <a:gs pos="0">
                    <a:schemeClr val="accent1">
                      <a:lumMod val="100000"/>
                    </a:schemeClr>
                  </a:gs>
                  <a:gs pos="100000">
                    <a:schemeClr val="accent1">
                      <a:lumMod val="30000"/>
                      <a:lumOff val="70000"/>
                    </a:schemeClr>
                  </a:gs>
                </a:gsLst>
                <a:lin ang="5400000" scaled="1"/>
              </a:gra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A90FD4EE-D9BC-9F4D-BF3E-20799C0C9FE9}"/>
                </a:ext>
              </a:extLst>
            </p:cNvPr>
            <p:cNvCxnSpPr>
              <a:cxnSpLocks/>
              <a:stCxn id="55" idx="4"/>
              <a:endCxn id="60" idx="1"/>
            </p:cNvCxnSpPr>
            <p:nvPr/>
          </p:nvCxnSpPr>
          <p:spPr>
            <a:xfrm>
              <a:off x="4846964" y="4528167"/>
              <a:ext cx="1393462" cy="724615"/>
            </a:xfrm>
            <a:prstGeom prst="straightConnector1">
              <a:avLst/>
            </a:prstGeom>
            <a:ln>
              <a:gradFill>
                <a:gsLst>
                  <a:gs pos="0">
                    <a:schemeClr val="bg1"/>
                  </a:gs>
                  <a:gs pos="0">
                    <a:schemeClr val="accent1">
                      <a:lumMod val="45000"/>
                      <a:lumOff val="55000"/>
                    </a:schemeClr>
                  </a:gs>
                  <a:gs pos="0">
                    <a:schemeClr val="accent1">
                      <a:lumMod val="100000"/>
                    </a:schemeClr>
                  </a:gs>
                  <a:gs pos="100000">
                    <a:schemeClr val="accent1">
                      <a:lumMod val="30000"/>
                      <a:lumOff val="70000"/>
                    </a:schemeClr>
                  </a:gs>
                </a:gsLst>
                <a:lin ang="5400000" scaled="1"/>
              </a:gradFill>
              <a:tailEnd type="triangle"/>
            </a:ln>
          </p:spPr>
          <p:style>
            <a:lnRef idx="2">
              <a:schemeClr val="accent1"/>
            </a:lnRef>
            <a:fillRef idx="0">
              <a:schemeClr val="accent1"/>
            </a:fillRef>
            <a:effectRef idx="1">
              <a:schemeClr val="accent1"/>
            </a:effectRef>
            <a:fontRef idx="minor">
              <a:schemeClr val="tx1"/>
            </a:fontRef>
          </p:style>
        </p:cxnSp>
        <p:grpSp>
          <p:nvGrpSpPr>
            <p:cNvPr id="74" name="Group 73">
              <a:extLst>
                <a:ext uri="{FF2B5EF4-FFF2-40B4-BE49-F238E27FC236}">
                  <a16:creationId xmlns:a16="http://schemas.microsoft.com/office/drawing/2014/main" id="{4C1909D0-A33A-354F-B98B-719068AAECBA}"/>
                </a:ext>
              </a:extLst>
            </p:cNvPr>
            <p:cNvGrpSpPr/>
            <p:nvPr/>
          </p:nvGrpSpPr>
          <p:grpSpPr>
            <a:xfrm>
              <a:off x="4690720" y="3560892"/>
              <a:ext cx="3099412" cy="1931948"/>
              <a:chOff x="4286675" y="3560892"/>
              <a:chExt cx="3099412" cy="1931948"/>
            </a:xfrm>
          </p:grpSpPr>
          <p:grpSp>
            <p:nvGrpSpPr>
              <p:cNvPr id="73" name="Group 72">
                <a:extLst>
                  <a:ext uri="{FF2B5EF4-FFF2-40B4-BE49-F238E27FC236}">
                    <a16:creationId xmlns:a16="http://schemas.microsoft.com/office/drawing/2014/main" id="{4050CE36-FFC8-C648-A65A-B61FC1213334}"/>
                  </a:ext>
                </a:extLst>
              </p:cNvPr>
              <p:cNvGrpSpPr/>
              <p:nvPr/>
            </p:nvGrpSpPr>
            <p:grpSpPr>
              <a:xfrm>
                <a:off x="4286675" y="3560892"/>
                <a:ext cx="3099412" cy="1931948"/>
                <a:chOff x="4286675" y="3560892"/>
                <a:chExt cx="3099412" cy="1931948"/>
              </a:xfrm>
            </p:grpSpPr>
            <p:grpSp>
              <p:nvGrpSpPr>
                <p:cNvPr id="52" name="Group 51">
                  <a:extLst>
                    <a:ext uri="{FF2B5EF4-FFF2-40B4-BE49-F238E27FC236}">
                      <a16:creationId xmlns:a16="http://schemas.microsoft.com/office/drawing/2014/main" id="{814CA842-C72D-EA4C-BC1A-C273A28A2ED0}"/>
                    </a:ext>
                  </a:extLst>
                </p:cNvPr>
                <p:cNvGrpSpPr/>
                <p:nvPr/>
              </p:nvGrpSpPr>
              <p:grpSpPr>
                <a:xfrm>
                  <a:off x="4307352" y="3560892"/>
                  <a:ext cx="2785917" cy="1702224"/>
                  <a:chOff x="4303812" y="1512232"/>
                  <a:chExt cx="1899957" cy="1219200"/>
                </a:xfrm>
              </p:grpSpPr>
              <p:grpSp>
                <p:nvGrpSpPr>
                  <p:cNvPr id="53" name="Group 52">
                    <a:extLst>
                      <a:ext uri="{FF2B5EF4-FFF2-40B4-BE49-F238E27FC236}">
                        <a16:creationId xmlns:a16="http://schemas.microsoft.com/office/drawing/2014/main" id="{D8615B02-A062-0D4D-AE9F-35B35EC308B5}"/>
                      </a:ext>
                    </a:extLst>
                  </p:cNvPr>
                  <p:cNvGrpSpPr/>
                  <p:nvPr/>
                </p:nvGrpSpPr>
                <p:grpSpPr>
                  <a:xfrm>
                    <a:off x="4303812" y="1723417"/>
                    <a:ext cx="1899957" cy="481616"/>
                    <a:chOff x="1145628" y="1910465"/>
                    <a:chExt cx="1899957" cy="481616"/>
                  </a:xfrm>
                </p:grpSpPr>
                <p:sp>
                  <p:nvSpPr>
                    <p:cNvPr id="55" name="Oval 54">
                      <a:extLst>
                        <a:ext uri="{FF2B5EF4-FFF2-40B4-BE49-F238E27FC236}">
                          <a16:creationId xmlns:a16="http://schemas.microsoft.com/office/drawing/2014/main" id="{C919365F-D9D8-A24C-9A27-0A68D8FD08CD}"/>
                        </a:ext>
                      </a:extLst>
                    </p:cNvPr>
                    <p:cNvSpPr>
                      <a:spLocks noChangeAspect="1"/>
                    </p:cNvSpPr>
                    <p:nvPr/>
                  </p:nvSpPr>
                  <p:spPr>
                    <a:xfrm>
                      <a:off x="1145628" y="2207173"/>
                      <a:ext cx="184908" cy="18490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8" name="Straight Arrow Connector 57">
                      <a:extLst>
                        <a:ext uri="{FF2B5EF4-FFF2-40B4-BE49-F238E27FC236}">
                          <a16:creationId xmlns:a16="http://schemas.microsoft.com/office/drawing/2014/main" id="{21A01809-80DB-D045-8FC7-33AFB45AEBE4}"/>
                        </a:ext>
                      </a:extLst>
                    </p:cNvPr>
                    <p:cNvCxnSpPr>
                      <a:cxnSpLocks/>
                      <a:stCxn id="55" idx="7"/>
                    </p:cNvCxnSpPr>
                    <p:nvPr/>
                  </p:nvCxnSpPr>
                  <p:spPr>
                    <a:xfrm flipV="1">
                      <a:off x="1303457" y="1910465"/>
                      <a:ext cx="1742128" cy="323787"/>
                    </a:xfrm>
                    <a:prstGeom prst="straightConnector1">
                      <a:avLst/>
                    </a:prstGeom>
                    <a:ln>
                      <a:gradFill>
                        <a:gsLst>
                          <a:gs pos="0">
                            <a:schemeClr val="bg1"/>
                          </a:gs>
                          <a:gs pos="0">
                            <a:schemeClr val="accent1">
                              <a:lumMod val="45000"/>
                              <a:lumOff val="55000"/>
                            </a:schemeClr>
                          </a:gs>
                          <a:gs pos="0">
                            <a:schemeClr val="accent1">
                              <a:lumMod val="100000"/>
                            </a:schemeClr>
                          </a:gs>
                          <a:gs pos="100000">
                            <a:schemeClr val="accent1">
                              <a:lumMod val="30000"/>
                              <a:lumOff val="70000"/>
                            </a:schemeClr>
                          </a:gs>
                        </a:gsLst>
                        <a:lin ang="5400000" scaled="1"/>
                      </a:gradFill>
                      <a:tailEnd type="triangle"/>
                    </a:ln>
                  </p:spPr>
                  <p:style>
                    <a:lnRef idx="2">
                      <a:schemeClr val="accent1"/>
                    </a:lnRef>
                    <a:fillRef idx="0">
                      <a:schemeClr val="accent1"/>
                    </a:fillRef>
                    <a:effectRef idx="1">
                      <a:schemeClr val="accent1"/>
                    </a:effectRef>
                    <a:fontRef idx="minor">
                      <a:schemeClr val="tx1"/>
                    </a:fontRef>
                  </p:style>
                </p:cxnSp>
              </p:grpSp>
              <p:sp>
                <p:nvSpPr>
                  <p:cNvPr id="54" name="Rectangle 53">
                    <a:extLst>
                      <a:ext uri="{FF2B5EF4-FFF2-40B4-BE49-F238E27FC236}">
                        <a16:creationId xmlns:a16="http://schemas.microsoft.com/office/drawing/2014/main" id="{EF0B861C-FB09-3849-AFC5-2EED30AC0693}"/>
                      </a:ext>
                    </a:extLst>
                  </p:cNvPr>
                  <p:cNvSpPr/>
                  <p:nvPr/>
                </p:nvSpPr>
                <p:spPr>
                  <a:xfrm>
                    <a:off x="4977927" y="1512232"/>
                    <a:ext cx="199697" cy="1219200"/>
                  </a:xfrm>
                  <a:prstGeom prst="rect">
                    <a:avLst/>
                  </a:prstGeom>
                  <a:solidFill>
                    <a:srgbClr val="6C3302"/>
                  </a:solidFill>
                  <a:ln>
                    <a:solidFill>
                      <a:srgbClr val="6C330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0" name="Rectangle 59">
                  <a:extLst>
                    <a:ext uri="{FF2B5EF4-FFF2-40B4-BE49-F238E27FC236}">
                      <a16:creationId xmlns:a16="http://schemas.microsoft.com/office/drawing/2014/main" id="{7FA637AA-9BA7-C14F-93F5-D87E853CE54A}"/>
                    </a:ext>
                  </a:extLst>
                </p:cNvPr>
                <p:cNvSpPr/>
                <p:nvPr/>
              </p:nvSpPr>
              <p:spPr>
                <a:xfrm rot="5400000">
                  <a:off x="5716351" y="3823105"/>
                  <a:ext cx="240059" cy="3099412"/>
                </a:xfrm>
                <a:prstGeom prst="rect">
                  <a:avLst/>
                </a:prstGeom>
                <a:solidFill>
                  <a:srgbClr val="6C3302"/>
                </a:solidFill>
                <a:ln>
                  <a:solidFill>
                    <a:srgbClr val="6C330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65" name="Straight Arrow Connector 64">
                <a:extLst>
                  <a:ext uri="{FF2B5EF4-FFF2-40B4-BE49-F238E27FC236}">
                    <a16:creationId xmlns:a16="http://schemas.microsoft.com/office/drawing/2014/main" id="{1BE68812-B9E2-0940-8A0A-56B6234FCC8C}"/>
                  </a:ext>
                </a:extLst>
              </p:cNvPr>
              <p:cNvCxnSpPr>
                <a:cxnSpLocks/>
                <a:stCxn id="60" idx="1"/>
              </p:cNvCxnSpPr>
              <p:nvPr/>
            </p:nvCxnSpPr>
            <p:spPr>
              <a:xfrm flipV="1">
                <a:off x="5836381" y="4688307"/>
                <a:ext cx="1256888" cy="56447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grpSp>
      <p:sp>
        <p:nvSpPr>
          <p:cNvPr id="50" name="Rectangle 49">
            <a:extLst>
              <a:ext uri="{FF2B5EF4-FFF2-40B4-BE49-F238E27FC236}">
                <a16:creationId xmlns:a16="http://schemas.microsoft.com/office/drawing/2014/main" id="{CBF7E4C6-164B-3B4E-9C08-D747C9AFC7E1}"/>
              </a:ext>
            </a:extLst>
          </p:cNvPr>
          <p:cNvSpPr/>
          <p:nvPr/>
        </p:nvSpPr>
        <p:spPr>
          <a:xfrm>
            <a:off x="3246658" y="1817925"/>
            <a:ext cx="292817" cy="112973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A61F9FBD-723E-FC4E-B4B2-8AC3BFCE56A2}"/>
              </a:ext>
            </a:extLst>
          </p:cNvPr>
          <p:cNvSpPr/>
          <p:nvPr/>
        </p:nvSpPr>
        <p:spPr>
          <a:xfrm>
            <a:off x="7497315" y="3852050"/>
            <a:ext cx="292817" cy="112973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D21A8A96-BBD8-C446-9A47-C1CB18090335}"/>
              </a:ext>
            </a:extLst>
          </p:cNvPr>
          <p:cNvSpPr/>
          <p:nvPr/>
        </p:nvSpPr>
        <p:spPr>
          <a:xfrm>
            <a:off x="7497315" y="1742155"/>
            <a:ext cx="292817" cy="112973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005905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2860</TotalTime>
  <Words>1146</Words>
  <Application>Microsoft Macintosh PowerPoint</Application>
  <PresentationFormat>On-screen Show (4:3)</PresentationFormat>
  <Paragraphs>832</Paragraphs>
  <Slides>11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Cambria Math</vt:lpstr>
      <vt:lpstr>Georgia</vt:lpstr>
      <vt:lpstr>Lucida Grande</vt:lpstr>
      <vt:lpstr>Custom Design</vt:lpstr>
      <vt:lpstr>Modeling Gamma-Ray Attenuation and Transmission</vt:lpstr>
      <vt:lpstr>MOTIVATION: Gamma “Heat Map” produced by LAMP on drone</vt:lpstr>
      <vt:lpstr>METHODOLOGY: Model and Validate in a Controlled Scenario</vt:lpstr>
      <vt:lpstr>SURROGATE BUILDING: BLDG 100 at Richmond Field Station</vt:lpstr>
      <vt:lpstr>GEOMEGA MODEL: BLDG 100 at Richmond Field Station</vt:lpstr>
      <vt:lpstr>GEOMEGA MODEL: Detector Array</vt:lpstr>
      <vt:lpstr>EXPECTED VALUES: Mathematical Flux and Count-rate Calculations</vt:lpstr>
      <vt:lpstr>EXPECTED VALUES: Mathematical Flux and Count-rate Calculations with Attenuation</vt:lpstr>
      <vt:lpstr>GEOMEGA MODEL: Simulation Geometries</vt:lpstr>
      <vt:lpstr>GEOMEGA MODEL: Simulation Results 30 Second Run – 1110000 Particles Generated</vt:lpstr>
      <vt:lpstr>Lorem Ipsum</vt:lpstr>
    </vt:vector>
  </TitlesOfParts>
  <Company>UC Berkeley</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Laurie Frasier</dc:creator>
  <cp:lastModifiedBy>Darrell Stepter</cp:lastModifiedBy>
  <cp:revision>90</cp:revision>
  <dcterms:created xsi:type="dcterms:W3CDTF">2013-01-15T19:08:57Z</dcterms:created>
  <dcterms:modified xsi:type="dcterms:W3CDTF">2018-08-29T17:46:24Z</dcterms:modified>
</cp:coreProperties>
</file>

<file path=docProps/thumbnail.jpeg>
</file>